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0" r:id="rId2"/>
    <p:sldId id="271" r:id="rId3"/>
    <p:sldId id="296" r:id="rId4"/>
    <p:sldId id="282" r:id="rId5"/>
    <p:sldId id="279" r:id="rId6"/>
    <p:sldId id="280" r:id="rId7"/>
    <p:sldId id="283" r:id="rId8"/>
    <p:sldId id="295" r:id="rId9"/>
    <p:sldId id="291" r:id="rId10"/>
    <p:sldId id="288" r:id="rId11"/>
    <p:sldId id="297" r:id="rId12"/>
    <p:sldId id="284" r:id="rId13"/>
    <p:sldId id="292" r:id="rId14"/>
    <p:sldId id="294"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EF344-8B52-D2A3-2291-A25DCED494BB}" v="10" dt="2023-04-11T05:40:28.494"/>
    <p1510:client id="{DE7B0DD7-1234-D772-0002-90453CF20153}" v="17" dt="2023-04-10T14:11:36.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74092" autoAdjust="0"/>
  </p:normalViewPr>
  <p:slideViewPr>
    <p:cSldViewPr snapToGrid="0">
      <p:cViewPr varScale="1">
        <p:scale>
          <a:sx n="83" d="100"/>
          <a:sy n="83" d="100"/>
        </p:scale>
        <p:origin x="16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BE86E-0628-401B-87AB-0FECBA0BFCC3}" type="datetimeFigureOut">
              <a:rPr lang="zh-TW" altLang="en-US" smtClean="0"/>
              <a:t>2023/4/11</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8307C-B735-4FCE-A35D-DB805E290394}" type="slidenum">
              <a:rPr lang="zh-TW" altLang="en-US" smtClean="0"/>
              <a:t>‹#›</a:t>
            </a:fld>
            <a:endParaRPr lang="zh-TW" altLang="en-US"/>
          </a:p>
        </p:txBody>
      </p:sp>
    </p:spTree>
    <p:extLst>
      <p:ext uri="{BB962C8B-B14F-4D97-AF65-F5344CB8AC3E}">
        <p14:creationId xmlns:p14="http://schemas.microsoft.com/office/powerpoint/2010/main" val="122124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vidia.com/zh-tw/omnivers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5"/>
          </p:nvPr>
        </p:nvSpPr>
        <p:spPr/>
        <p:txBody>
          <a:bodyPr/>
          <a:lstStyle/>
          <a:p>
            <a:fld id="{9EB8307C-B735-4FCE-A35D-DB805E290394}" type="slidenum">
              <a:rPr lang="zh-TW" altLang="en-US" smtClean="0"/>
              <a:t>3</a:t>
            </a:fld>
            <a:endParaRPr lang="zh-TW" altLang="en-US"/>
          </a:p>
        </p:txBody>
      </p:sp>
    </p:spTree>
    <p:extLst>
      <p:ext uri="{BB962C8B-B14F-4D97-AF65-F5344CB8AC3E}">
        <p14:creationId xmlns:p14="http://schemas.microsoft.com/office/powerpoint/2010/main" val="99650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b="0" i="0" u="none" strike="noStrike" dirty="0">
                <a:solidFill>
                  <a:srgbClr val="5F8368"/>
                </a:solidFill>
                <a:effectLst/>
                <a:hlinkClick r:id="rId3"/>
              </a:rPr>
              <a:t>NVIDIA Omniverse</a:t>
            </a:r>
            <a:r>
              <a:rPr lang="zh-TW" altLang="en-US" b="0" i="0" u="none" strike="noStrike" dirty="0">
                <a:solidFill>
                  <a:srgbClr val="5F8368"/>
                </a:solidFill>
                <a:effectLst/>
              </a:rPr>
              <a:t> 是一個可以擴充</a:t>
            </a:r>
            <a:r>
              <a:rPr lang="en-US" altLang="zh-TW" b="0" i="0" u="none" strike="noStrike" dirty="0">
                <a:solidFill>
                  <a:srgbClr val="5F8368"/>
                </a:solidFill>
                <a:effectLst/>
              </a:rPr>
              <a:t>3D</a:t>
            </a:r>
            <a:r>
              <a:rPr lang="zh-TW" altLang="en-US" b="0" i="0" u="none" strike="noStrike" dirty="0">
                <a:solidFill>
                  <a:srgbClr val="5F8368"/>
                </a:solidFill>
                <a:effectLst/>
              </a:rPr>
              <a:t>設計軟體和多個</a:t>
            </a:r>
            <a:r>
              <a:rPr lang="en-US" altLang="zh-TW" b="0" i="0" u="none" strike="noStrike" dirty="0">
                <a:solidFill>
                  <a:srgbClr val="5F8368"/>
                </a:solidFill>
                <a:effectLst/>
              </a:rPr>
              <a:t>GPU</a:t>
            </a:r>
            <a:r>
              <a:rPr lang="zh-TW" altLang="en-US" b="0" i="0" u="none" strike="noStrike" dirty="0">
                <a:solidFill>
                  <a:srgbClr val="5F8368"/>
                </a:solidFill>
                <a:effectLst/>
              </a:rPr>
              <a:t>，並支援多方實時協作的平台。其中最主要的目的是希望能整合各家</a:t>
            </a:r>
            <a:r>
              <a:rPr lang="en-US" altLang="zh-TW" b="0" i="0" u="none" strike="noStrike" dirty="0">
                <a:solidFill>
                  <a:srgbClr val="5F8368"/>
                </a:solidFill>
                <a:effectLst/>
              </a:rPr>
              <a:t>3D</a:t>
            </a:r>
            <a:r>
              <a:rPr lang="zh-TW" altLang="en-US" b="0" i="0" u="none" strike="noStrike" dirty="0">
                <a:solidFill>
                  <a:srgbClr val="5F8368"/>
                </a:solidFill>
                <a:effectLst/>
              </a:rPr>
              <a:t>設計應用軟體，將各家的資產和技術整合到一個簡化的介面之中，讓團隊能更快地創造出元宇宙中的虛擬世界。</a:t>
            </a:r>
            <a:endParaRPr lang="en-US" altLang="zh-TW" b="0" i="0" u="none" strike="noStrike" dirty="0">
              <a:solidFill>
                <a:srgbClr val="5F8368"/>
              </a:solidFill>
              <a:effectLst/>
            </a:endParaRPr>
          </a:p>
          <a:p>
            <a:endParaRPr lang="en-US" altLang="zh-TW" b="0" i="0" u="none" strike="noStrike" dirty="0">
              <a:solidFill>
                <a:srgbClr val="5F8368"/>
              </a:solidFill>
              <a:effectLst/>
            </a:endParaRPr>
          </a:p>
          <a:p>
            <a:r>
              <a:rPr lang="en-US" altLang="zh-TW" dirty="0"/>
              <a:t>Omniverse</a:t>
            </a:r>
            <a:r>
              <a:rPr lang="zh-TW" altLang="en-US" dirty="0"/>
              <a:t>由</a:t>
            </a:r>
            <a:r>
              <a:rPr lang="en-US" altLang="zh-TW" dirty="0"/>
              <a:t>5</a:t>
            </a:r>
            <a:r>
              <a:rPr lang="zh-TW" altLang="en-US" dirty="0"/>
              <a:t>個主要元件組成，包括用來連結各種客戶端應用與</a:t>
            </a:r>
            <a:r>
              <a:rPr lang="en-US" altLang="zh-TW" dirty="0"/>
              <a:t>Nucleus DB</a:t>
            </a:r>
            <a:r>
              <a:rPr lang="zh-TW" altLang="en-US" dirty="0"/>
              <a:t>的</a:t>
            </a:r>
            <a:r>
              <a:rPr lang="en-US" altLang="zh-TW" dirty="0"/>
              <a:t>Omniverse Connect</a:t>
            </a:r>
            <a:r>
              <a:rPr lang="zh-TW" altLang="en-US" dirty="0"/>
              <a:t>，擔任資料庫及協作引擎角色的</a:t>
            </a:r>
            <a:r>
              <a:rPr lang="en-US" altLang="zh-TW" dirty="0"/>
              <a:t>Omniverse Nucleus</a:t>
            </a:r>
            <a:r>
              <a:rPr lang="zh-TW" altLang="en-US" dirty="0"/>
              <a:t>，用來打造原生</a:t>
            </a:r>
            <a:r>
              <a:rPr lang="en-US" altLang="zh-TW" dirty="0"/>
              <a:t>Omniverse</a:t>
            </a:r>
            <a:r>
              <a:rPr lang="zh-TW" altLang="en-US" dirty="0"/>
              <a:t>應用及微服務的工具組</a:t>
            </a:r>
            <a:r>
              <a:rPr lang="en-US" altLang="zh-TW" dirty="0"/>
              <a:t>Kit</a:t>
            </a:r>
            <a:r>
              <a:rPr lang="zh-TW" altLang="en-US" dirty="0"/>
              <a:t>，提供先進模擬能力的</a:t>
            </a:r>
            <a:r>
              <a:rPr lang="en-US" altLang="zh-TW" dirty="0"/>
              <a:t>Simulation</a:t>
            </a:r>
            <a:r>
              <a:rPr lang="zh-TW" altLang="en-US" dirty="0"/>
              <a:t>，以及能夠模擬實體世界光線環境的渲染平臺</a:t>
            </a:r>
            <a:r>
              <a:rPr lang="en-US" altLang="zh-TW" dirty="0"/>
              <a:t>RTX</a:t>
            </a:r>
            <a:r>
              <a:rPr lang="zh-TW" altLang="en-US" dirty="0"/>
              <a:t>，上述元件再加上所連結的第三方數位內容與微服務，構成了</a:t>
            </a:r>
            <a:r>
              <a:rPr lang="en-US" altLang="zh-TW" dirty="0"/>
              <a:t>Omniverse</a:t>
            </a:r>
            <a:r>
              <a:rPr lang="zh-TW" altLang="en-US" dirty="0"/>
              <a:t>生態系統。</a:t>
            </a:r>
            <a:endParaRPr lang="en-US" altLang="zh-TW" dirty="0"/>
          </a:p>
          <a:p>
            <a:endParaRPr lang="en-US" altLang="zh-TW" dirty="0"/>
          </a:p>
          <a:p>
            <a:r>
              <a:rPr lang="en-US" altLang="zh-TW" dirty="0"/>
              <a:t>https://www.ithome.com.tw/news/148717</a:t>
            </a:r>
            <a:endParaRPr lang="zh-TW" altLang="en-US" dirty="0"/>
          </a:p>
        </p:txBody>
      </p:sp>
      <p:sp>
        <p:nvSpPr>
          <p:cNvPr id="4" name="灯片编号占位符 3"/>
          <p:cNvSpPr>
            <a:spLocks noGrp="1"/>
          </p:cNvSpPr>
          <p:nvPr>
            <p:ph type="sldNum" sz="quarter" idx="5"/>
          </p:nvPr>
        </p:nvSpPr>
        <p:spPr/>
        <p:txBody>
          <a:bodyPr/>
          <a:lstStyle/>
          <a:p>
            <a:fld id="{9EB8307C-B735-4FCE-A35D-DB805E290394}" type="slidenum">
              <a:rPr lang="zh-TW" altLang="en-US" smtClean="0"/>
              <a:t>5</a:t>
            </a:fld>
            <a:endParaRPr lang="zh-TW" altLang="en-US"/>
          </a:p>
        </p:txBody>
      </p:sp>
    </p:spTree>
    <p:extLst>
      <p:ext uri="{BB962C8B-B14F-4D97-AF65-F5344CB8AC3E}">
        <p14:creationId xmlns:p14="http://schemas.microsoft.com/office/powerpoint/2010/main" val="415468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TW" b="0" i="0" dirty="0">
                <a:solidFill>
                  <a:srgbClr val="374151"/>
                </a:solidFill>
                <a:effectLst/>
                <a:latin typeface="Söhne"/>
              </a:rPr>
              <a:t>Isaac Sim</a:t>
            </a:r>
            <a:r>
              <a:rPr lang="zh-TW" altLang="en-US" b="0" i="0" dirty="0">
                <a:solidFill>
                  <a:srgbClr val="374151"/>
                </a:solidFill>
                <a:effectLst/>
                <a:latin typeface="Söhne"/>
              </a:rPr>
              <a:t>的關鍵特點之一是其支持高度逼真的傳感器模擬，包括相機、激光雷達和其他在機器人應用中常用的傳感器。這使得開發人員可以測試和優化其算法以適應各種傳感器配置和噪聲水平，確保它們在現實世界的環境中可靠運作。</a:t>
            </a:r>
          </a:p>
          <a:p>
            <a:pPr algn="l"/>
            <a:r>
              <a:rPr lang="en-US" altLang="zh-TW" b="0" i="0" dirty="0">
                <a:solidFill>
                  <a:srgbClr val="374151"/>
                </a:solidFill>
                <a:effectLst/>
                <a:latin typeface="Söhne"/>
              </a:rPr>
              <a:t>Isaac Sim</a:t>
            </a:r>
            <a:r>
              <a:rPr lang="zh-TW" altLang="en-US" b="0" i="0" dirty="0">
                <a:solidFill>
                  <a:srgbClr val="374151"/>
                </a:solidFill>
                <a:effectLst/>
                <a:latin typeface="Söhne"/>
              </a:rPr>
              <a:t>還支持與流行的機器學習和機器人框架集成，包括</a:t>
            </a:r>
            <a:r>
              <a:rPr lang="en-US" altLang="zh-TW" b="0" i="0" dirty="0">
                <a:solidFill>
                  <a:srgbClr val="374151"/>
                </a:solidFill>
                <a:effectLst/>
                <a:latin typeface="Söhne"/>
              </a:rPr>
              <a:t>TensorFlow</a:t>
            </a:r>
            <a:r>
              <a:rPr lang="zh-TW" altLang="en-US" b="0" i="0" dirty="0">
                <a:solidFill>
                  <a:srgbClr val="374151"/>
                </a:solidFill>
                <a:effectLst/>
                <a:latin typeface="Söhne"/>
              </a:rPr>
              <a:t>、</a:t>
            </a:r>
            <a:r>
              <a:rPr lang="en-US" altLang="zh-TW" b="0" i="0" dirty="0" err="1">
                <a:solidFill>
                  <a:srgbClr val="374151"/>
                </a:solidFill>
                <a:effectLst/>
                <a:latin typeface="Söhne"/>
              </a:rPr>
              <a:t>PyTorch</a:t>
            </a:r>
            <a:r>
              <a:rPr lang="zh-TW" altLang="en-US" b="0" i="0" dirty="0">
                <a:solidFill>
                  <a:srgbClr val="374151"/>
                </a:solidFill>
                <a:effectLst/>
                <a:latin typeface="Söhne"/>
              </a:rPr>
              <a:t>和</a:t>
            </a:r>
            <a:r>
              <a:rPr lang="en-US" altLang="zh-TW" b="0" i="0" dirty="0">
                <a:solidFill>
                  <a:srgbClr val="374151"/>
                </a:solidFill>
                <a:effectLst/>
                <a:latin typeface="Söhne"/>
              </a:rPr>
              <a:t>ROS</a:t>
            </a:r>
            <a:r>
              <a:rPr lang="zh-TW" altLang="en-US" b="0" i="0" dirty="0">
                <a:solidFill>
                  <a:srgbClr val="374151"/>
                </a:solidFill>
                <a:effectLst/>
                <a:latin typeface="Söhne"/>
              </a:rPr>
              <a:t>（機器人操作系統），使開發人員可以輕鬆地將其現有的工具和工作流程整合到模擬環境中。</a:t>
            </a:r>
          </a:p>
          <a:p>
            <a:pPr algn="l"/>
            <a:r>
              <a:rPr lang="zh-TW" altLang="en-US" b="0" i="0" dirty="0">
                <a:solidFill>
                  <a:srgbClr val="374151"/>
                </a:solidFill>
                <a:effectLst/>
                <a:latin typeface="Söhne"/>
              </a:rPr>
              <a:t>總的來說，</a:t>
            </a:r>
            <a:r>
              <a:rPr lang="en-US" altLang="zh-TW" b="0" i="0" dirty="0">
                <a:solidFill>
                  <a:srgbClr val="374151"/>
                </a:solidFill>
                <a:effectLst/>
                <a:latin typeface="Söhne"/>
              </a:rPr>
              <a:t>NVIDIA Isaac Sim</a:t>
            </a:r>
            <a:r>
              <a:rPr lang="zh-TW" altLang="en-US" b="0" i="0" dirty="0">
                <a:solidFill>
                  <a:srgbClr val="374151"/>
                </a:solidFill>
                <a:effectLst/>
                <a:latin typeface="Söhne"/>
              </a:rPr>
              <a:t>是一個強大的工具，可在模擬環境中開發和測試先進的機器人和</a:t>
            </a:r>
            <a:r>
              <a:rPr lang="en-US" altLang="zh-TW" b="0" i="0" dirty="0">
                <a:solidFill>
                  <a:srgbClr val="374151"/>
                </a:solidFill>
                <a:effectLst/>
                <a:latin typeface="Söhne"/>
              </a:rPr>
              <a:t>AI</a:t>
            </a:r>
            <a:r>
              <a:rPr lang="zh-TW" altLang="en-US" b="0" i="0" dirty="0">
                <a:solidFill>
                  <a:srgbClr val="374151"/>
                </a:solidFill>
                <a:effectLst/>
                <a:latin typeface="Söhne"/>
              </a:rPr>
              <a:t>算法，使開發人員在部署其算法到現實世界機器人之前能夠快速高效地迭代。</a:t>
            </a:r>
          </a:p>
          <a:p>
            <a:endParaRPr lang="zh-TW" altLang="en-US" dirty="0"/>
          </a:p>
        </p:txBody>
      </p:sp>
      <p:sp>
        <p:nvSpPr>
          <p:cNvPr id="4" name="灯片编号占位符 3"/>
          <p:cNvSpPr>
            <a:spLocks noGrp="1"/>
          </p:cNvSpPr>
          <p:nvPr>
            <p:ph type="sldNum" sz="quarter" idx="5"/>
          </p:nvPr>
        </p:nvSpPr>
        <p:spPr/>
        <p:txBody>
          <a:bodyPr/>
          <a:lstStyle/>
          <a:p>
            <a:fld id="{9EB8307C-B735-4FCE-A35D-DB805E290394}" type="slidenum">
              <a:rPr lang="zh-TW" altLang="en-US" smtClean="0"/>
              <a:t>6</a:t>
            </a:fld>
            <a:endParaRPr lang="zh-TW" altLang="en-US"/>
          </a:p>
        </p:txBody>
      </p:sp>
    </p:spTree>
    <p:extLst>
      <p:ext uri="{BB962C8B-B14F-4D97-AF65-F5344CB8AC3E}">
        <p14:creationId xmlns:p14="http://schemas.microsoft.com/office/powerpoint/2010/main" val="3147324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Isaac Gym </a:t>
            </a:r>
            <a:r>
              <a:rPr lang="zh-TW" altLang="en-US" dirty="0"/>
              <a:t>提供了一個高性能學習平台，可以直接在 </a:t>
            </a:r>
            <a:r>
              <a:rPr lang="en-US" altLang="zh-TW" dirty="0"/>
              <a:t>GPU </a:t>
            </a:r>
            <a:r>
              <a:rPr lang="zh-TW" altLang="en-US" dirty="0"/>
              <a:t>上為各種機器人任務訓練策略。</a:t>
            </a:r>
            <a:endParaRPr lang="en-US" altLang="zh-TW" dirty="0"/>
          </a:p>
          <a:p>
            <a:r>
              <a:rPr lang="zh-TW" altLang="en-US" dirty="0"/>
              <a:t>物理模擬和神經網絡策略訓練都駐留在 </a:t>
            </a:r>
            <a:r>
              <a:rPr lang="en-US" altLang="zh-TW" dirty="0"/>
              <a:t>GPU </a:t>
            </a:r>
            <a:r>
              <a:rPr lang="zh-TW" altLang="en-US" dirty="0"/>
              <a:t>上，並通過直接將數據從物理緩衝區傳遞到 </a:t>
            </a:r>
            <a:r>
              <a:rPr lang="en-US" altLang="zh-TW" dirty="0" err="1"/>
              <a:t>PyTorch</a:t>
            </a:r>
            <a:r>
              <a:rPr lang="en-US" altLang="zh-TW" dirty="0"/>
              <a:t> </a:t>
            </a:r>
            <a:r>
              <a:rPr lang="zh-TW" altLang="en-US" dirty="0"/>
              <a:t>張量進行通信，而不會遇到任何 </a:t>
            </a:r>
            <a:r>
              <a:rPr lang="en-US" altLang="zh-TW" dirty="0"/>
              <a:t>CPU </a:t>
            </a:r>
            <a:r>
              <a:rPr lang="zh-TW" altLang="en-US" dirty="0"/>
              <a:t>瓶頸。 </a:t>
            </a:r>
            <a:endParaRPr lang="en-US" altLang="zh-TW" dirty="0"/>
          </a:p>
          <a:p>
            <a:r>
              <a:rPr lang="zh-TW" altLang="en-US" dirty="0"/>
              <a:t>與使用基於 </a:t>
            </a:r>
            <a:r>
              <a:rPr lang="en-US" altLang="zh-TW" dirty="0"/>
              <a:t>CPU </a:t>
            </a:r>
            <a:r>
              <a:rPr lang="zh-TW" altLang="en-US" dirty="0"/>
              <a:t>的模擬器和用於神經網絡的 </a:t>
            </a:r>
            <a:r>
              <a:rPr lang="en-US" altLang="zh-TW" dirty="0"/>
              <a:t>GPU </a:t>
            </a:r>
            <a:r>
              <a:rPr lang="zh-TW" altLang="en-US" dirty="0"/>
              <a:t>的傳統 </a:t>
            </a:r>
            <a:r>
              <a:rPr lang="en-US" altLang="zh-TW" dirty="0"/>
              <a:t>RL </a:t>
            </a:r>
            <a:r>
              <a:rPr lang="zh-TW" altLang="en-US" dirty="0"/>
              <a:t>訓練相比，</a:t>
            </a:r>
            <a:endParaRPr lang="en-US" altLang="zh-TW" dirty="0"/>
          </a:p>
          <a:p>
            <a:r>
              <a:rPr lang="zh-TW" altLang="en-US" dirty="0"/>
              <a:t>這導致在單個 </a:t>
            </a:r>
            <a:r>
              <a:rPr lang="en-US" altLang="zh-TW" dirty="0"/>
              <a:t>GPU </a:t>
            </a:r>
            <a:r>
              <a:rPr lang="zh-TW" altLang="en-US" dirty="0"/>
              <a:t>上完成複雜機器人任務的快速訓練時間提高了 </a:t>
            </a:r>
            <a:r>
              <a:rPr lang="en-US" altLang="zh-TW" dirty="0"/>
              <a:t>2-3 </a:t>
            </a:r>
            <a:r>
              <a:rPr lang="zh-TW" altLang="en-US" dirty="0"/>
              <a:t>個數量級。</a:t>
            </a:r>
            <a:r>
              <a:rPr lang="en-US" altLang="zh-TW" dirty="0"/>
              <a:t>(2-3 orders of magnitude improvements )</a:t>
            </a:r>
          </a:p>
          <a:p>
            <a:r>
              <a:rPr lang="en-US" altLang="zh-TW" dirty="0"/>
              <a:t>(</a:t>
            </a:r>
            <a:r>
              <a:rPr lang="zh-TW" altLang="en-US" dirty="0"/>
              <a:t>傳統 </a:t>
            </a:r>
            <a:r>
              <a:rPr lang="en-US" altLang="zh-TW" dirty="0"/>
              <a:t>action </a:t>
            </a:r>
            <a:r>
              <a:rPr lang="zh-TW" altLang="en-US" dirty="0"/>
              <a:t>模擬器 ，計算 </a:t>
            </a:r>
            <a:r>
              <a:rPr lang="en-US" altLang="zh-TW" dirty="0"/>
              <a:t>observation reward</a:t>
            </a:r>
            <a:r>
              <a:rPr lang="zh-TW" altLang="en-US" dirty="0"/>
              <a:t> 用 </a:t>
            </a:r>
            <a:r>
              <a:rPr lang="en-US" altLang="zh-TW" dirty="0"/>
              <a:t>CPU</a:t>
            </a:r>
            <a:r>
              <a:rPr lang="zh-TW" altLang="en-US" dirty="0"/>
              <a:t> ，神經網路</a:t>
            </a:r>
            <a:r>
              <a:rPr lang="en-US" altLang="zh-TW" dirty="0"/>
              <a:t>DNN</a:t>
            </a:r>
            <a:r>
              <a:rPr lang="zh-TW" altLang="en-US" dirty="0"/>
              <a:t>階段才用</a:t>
            </a:r>
            <a:r>
              <a:rPr lang="en-US" altLang="zh-TW" dirty="0"/>
              <a:t>GPU)</a:t>
            </a:r>
          </a:p>
          <a:p>
            <a:r>
              <a:rPr lang="en-US" altLang="zh-TW" dirty="0"/>
              <a:t>CPU </a:t>
            </a:r>
            <a:r>
              <a:rPr lang="zh-TW" altLang="en-US" dirty="0"/>
              <a:t>用於模擬環境物理、計算獎勵和運行環境，而 </a:t>
            </a:r>
            <a:r>
              <a:rPr lang="en-US" altLang="zh-TW" dirty="0"/>
              <a:t>GPU </a:t>
            </a:r>
            <a:r>
              <a:rPr lang="zh-TW" altLang="en-US" dirty="0"/>
              <a:t>用於在訓練和推理以及渲染（如果需要）期間加速神經網絡模型。</a:t>
            </a:r>
            <a:endParaRPr lang="en-US" altLang="zh-TW" dirty="0"/>
          </a:p>
          <a:p>
            <a:endParaRPr lang="en-US" altLang="zh-TW" dirty="0"/>
          </a:p>
          <a:p>
            <a:r>
              <a:rPr lang="zh-TW" altLang="en-US" dirty="0"/>
              <a:t>在針對順序任務優化的 </a:t>
            </a:r>
            <a:r>
              <a:rPr lang="en-US" altLang="zh-TW" dirty="0"/>
              <a:t>CPU </a:t>
            </a:r>
            <a:r>
              <a:rPr lang="zh-TW" altLang="en-US" dirty="0"/>
              <a:t>內核和提供大規模並行性的 </a:t>
            </a:r>
            <a:r>
              <a:rPr lang="en-US" altLang="zh-TW" dirty="0"/>
              <a:t>GPU </a:t>
            </a:r>
            <a:r>
              <a:rPr lang="zh-TW" altLang="en-US" dirty="0"/>
              <a:t>之間來回切換本質上是低效的，</a:t>
            </a:r>
            <a:endParaRPr lang="en-US" altLang="zh-TW" dirty="0"/>
          </a:p>
          <a:p>
            <a:r>
              <a:rPr lang="zh-TW" altLang="en-US" dirty="0"/>
              <a:t>需要在訓練過程中的多個點在系統的不同部分之間傳輸數據。 </a:t>
            </a:r>
            <a:endParaRPr lang="en-US" altLang="zh-TW" dirty="0"/>
          </a:p>
          <a:p>
            <a:r>
              <a:rPr lang="zh-TW" altLang="en-US" dirty="0"/>
              <a:t>因此，機器人深度強化學習的可擴展性面臨兩個關鍵瓶頸：</a:t>
            </a:r>
            <a:r>
              <a:rPr lang="en-US" altLang="zh-TW" dirty="0"/>
              <a:t>1</a:t>
            </a:r>
            <a:r>
              <a:rPr lang="zh-TW" altLang="en-US" dirty="0"/>
              <a:t>）巨大的計算需求和 </a:t>
            </a:r>
            <a:r>
              <a:rPr lang="en-US" altLang="zh-TW" dirty="0"/>
              <a:t>2</a:t>
            </a:r>
            <a:r>
              <a:rPr lang="zh-TW" altLang="en-US" dirty="0"/>
              <a:t>）有限的模擬速度。</a:t>
            </a:r>
          </a:p>
          <a:p>
            <a:endParaRPr lang="zh-TW" altLang="en-US" dirty="0"/>
          </a:p>
        </p:txBody>
      </p:sp>
      <p:sp>
        <p:nvSpPr>
          <p:cNvPr id="4" name="灯片编号占位符 3"/>
          <p:cNvSpPr>
            <a:spLocks noGrp="1"/>
          </p:cNvSpPr>
          <p:nvPr>
            <p:ph type="sldNum" sz="quarter" idx="5"/>
          </p:nvPr>
        </p:nvSpPr>
        <p:spPr/>
        <p:txBody>
          <a:bodyPr/>
          <a:lstStyle/>
          <a:p>
            <a:fld id="{9EB8307C-B735-4FCE-A35D-DB805E290394}" type="slidenum">
              <a:rPr lang="zh-TW" altLang="en-US" smtClean="0"/>
              <a:t>8</a:t>
            </a:fld>
            <a:endParaRPr lang="zh-TW" altLang="en-US"/>
          </a:p>
        </p:txBody>
      </p:sp>
    </p:spTree>
    <p:extLst>
      <p:ext uri="{BB962C8B-B14F-4D97-AF65-F5344CB8AC3E}">
        <p14:creationId xmlns:p14="http://schemas.microsoft.com/office/powerpoint/2010/main" val="2283306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TW" altLang="en-US" b="0" i="0" dirty="0">
                <a:solidFill>
                  <a:srgbClr val="374151"/>
                </a:solidFill>
                <a:effectLst/>
                <a:latin typeface="Söhne"/>
              </a:rPr>
              <a:t>提供一個用戶友好且可靠的 </a:t>
            </a:r>
            <a:r>
              <a:rPr lang="en-US" altLang="zh-TW" b="0" i="0" dirty="0">
                <a:solidFill>
                  <a:srgbClr val="374151"/>
                </a:solidFill>
                <a:effectLst/>
                <a:latin typeface="Söhne"/>
              </a:rPr>
              <a:t>RL </a:t>
            </a:r>
            <a:r>
              <a:rPr lang="zh-TW" altLang="en-US" b="0" i="0" dirty="0">
                <a:solidFill>
                  <a:srgbClr val="374151"/>
                </a:solidFill>
                <a:effectLst/>
                <a:latin typeface="Söhne"/>
              </a:rPr>
              <a:t>庫</a:t>
            </a:r>
            <a:endParaRPr lang="en-US" altLang="zh-TW" b="0" i="0" dirty="0">
              <a:solidFill>
                <a:srgbClr val="374151"/>
              </a:solidFill>
              <a:effectLst/>
              <a:latin typeface="Söhne"/>
            </a:endParaRPr>
          </a:p>
          <a:p>
            <a:pPr algn="l"/>
            <a:r>
              <a:rPr lang="en-US" altLang="zh-TW" b="0" i="0" dirty="0">
                <a:solidFill>
                  <a:srgbClr val="374151"/>
                </a:solidFill>
                <a:effectLst/>
                <a:latin typeface="Söhne"/>
              </a:rPr>
              <a:t>Stable Baselines3 </a:t>
            </a:r>
            <a:r>
              <a:rPr lang="zh-TW" altLang="en-US" b="0" i="0" dirty="0">
                <a:solidFill>
                  <a:srgbClr val="374151"/>
                </a:solidFill>
                <a:effectLst/>
                <a:latin typeface="Söhne"/>
              </a:rPr>
              <a:t>代碼是用戶可以輕鬆修改，因為我們更喜歡可讀性和簡單性而不是模塊化</a:t>
            </a:r>
            <a:endParaRPr lang="en-US" altLang="zh-TW" b="0" i="0" dirty="0">
              <a:solidFill>
                <a:srgbClr val="374151"/>
              </a:solidFill>
              <a:effectLst/>
              <a:latin typeface="Söhne"/>
            </a:endParaRPr>
          </a:p>
          <a:p>
            <a:pPr algn="l"/>
            <a:r>
              <a:rPr lang="en-US" altLang="zh-TW" b="0" i="0" dirty="0">
                <a:solidFill>
                  <a:srgbClr val="374151"/>
                </a:solidFill>
                <a:effectLst/>
                <a:latin typeface="Söhne"/>
              </a:rPr>
              <a:t>95% </a:t>
            </a:r>
            <a:r>
              <a:rPr lang="zh-TW" altLang="en-US" b="0" i="0" dirty="0">
                <a:solidFill>
                  <a:srgbClr val="374151"/>
                </a:solidFill>
                <a:effectLst/>
                <a:latin typeface="Söhne"/>
              </a:rPr>
              <a:t>自動化單元測試，自動化單元測試的目的是發現和隔離軟體應用程序中個別單元或組件中的缺陷，並確保每個單元或組件按照預期正確地運行。</a:t>
            </a:r>
            <a:endParaRPr lang="en-US" altLang="zh-TW" b="0" i="0" dirty="0">
              <a:solidFill>
                <a:srgbClr val="374151"/>
              </a:solidFill>
              <a:effectLst/>
              <a:latin typeface="Söhne"/>
            </a:endParaRPr>
          </a:p>
          <a:p>
            <a:pPr algn="l"/>
            <a:r>
              <a:rPr lang="zh-TW" altLang="en-US" b="0" i="0" dirty="0">
                <a:solidFill>
                  <a:srgbClr val="374151"/>
                </a:solidFill>
                <a:effectLst/>
                <a:latin typeface="Söhne"/>
              </a:rPr>
              <a:t>具有高代碼覆蓋率，意味著已經測試並驗證了應用程序的大部分單元或組件的正確運行。</a:t>
            </a:r>
            <a:endParaRPr lang="en-US" altLang="zh-TW" b="0" i="0" dirty="0">
              <a:solidFill>
                <a:srgbClr val="374151"/>
              </a:solidFill>
              <a:effectLst/>
              <a:latin typeface="Söhne"/>
            </a:endParaRPr>
          </a:p>
          <a:p>
            <a:pPr algn="l"/>
            <a:endParaRPr lang="en-US" altLang="zh-TW" b="0" i="0" dirty="0">
              <a:solidFill>
                <a:srgbClr val="374151"/>
              </a:solidFill>
              <a:effectLst/>
              <a:latin typeface="Söhne"/>
            </a:endParaRPr>
          </a:p>
          <a:p>
            <a:pPr algn="l"/>
            <a:r>
              <a:rPr lang="en-US" altLang="zh-TW" b="0" i="0" dirty="0">
                <a:solidFill>
                  <a:srgbClr val="374151"/>
                </a:solidFill>
                <a:effectLst/>
                <a:latin typeface="Söhne"/>
              </a:rPr>
              <a:t>Stable Baselines3</a:t>
            </a:r>
            <a:r>
              <a:rPr lang="zh-TW" altLang="en-US" b="0" i="0" dirty="0">
                <a:solidFill>
                  <a:srgbClr val="374151"/>
                </a:solidFill>
                <a:effectLst/>
                <a:latin typeface="Söhne"/>
              </a:rPr>
              <a:t>是一個用於訓練強化學習算法的</a:t>
            </a:r>
            <a:r>
              <a:rPr lang="en-US" altLang="zh-TW" b="0" i="0" dirty="0">
                <a:solidFill>
                  <a:srgbClr val="374151"/>
                </a:solidFill>
                <a:effectLst/>
                <a:latin typeface="Söhne"/>
              </a:rPr>
              <a:t>Python</a:t>
            </a:r>
            <a:r>
              <a:rPr lang="zh-TW" altLang="en-US" b="0" i="0" dirty="0">
                <a:solidFill>
                  <a:srgbClr val="374151"/>
                </a:solidFill>
                <a:effectLst/>
                <a:latin typeface="Söhne"/>
              </a:rPr>
              <a:t>庫，具有以下優點：</a:t>
            </a:r>
          </a:p>
          <a:p>
            <a:pPr algn="l">
              <a:buFont typeface="+mj-lt"/>
              <a:buAutoNum type="arabicPeriod"/>
            </a:pPr>
            <a:r>
              <a:rPr lang="zh-TW" altLang="en-US" b="0" i="0" dirty="0">
                <a:solidFill>
                  <a:srgbClr val="374151"/>
                </a:solidFill>
                <a:effectLst/>
                <a:latin typeface="Söhne"/>
              </a:rPr>
              <a:t>易於使用：</a:t>
            </a:r>
            <a:r>
              <a:rPr lang="en-US" altLang="zh-TW" b="0" i="0" dirty="0">
                <a:solidFill>
                  <a:srgbClr val="374151"/>
                </a:solidFill>
                <a:effectLst/>
                <a:latin typeface="Söhne"/>
              </a:rPr>
              <a:t>Stable Baselines3</a:t>
            </a:r>
            <a:r>
              <a:rPr lang="zh-TW" altLang="en-US" b="0" i="0" dirty="0">
                <a:solidFill>
                  <a:srgbClr val="374151"/>
                </a:solidFill>
                <a:effectLst/>
                <a:latin typeface="Söhne"/>
              </a:rPr>
              <a:t>提供了一個簡單的</a:t>
            </a:r>
            <a:r>
              <a:rPr lang="en-US" altLang="zh-TW" b="0" i="0" dirty="0">
                <a:solidFill>
                  <a:srgbClr val="374151"/>
                </a:solidFill>
                <a:effectLst/>
                <a:latin typeface="Söhne"/>
              </a:rPr>
              <a:t>API</a:t>
            </a:r>
            <a:r>
              <a:rPr lang="zh-TW" altLang="en-US" b="0" i="0" dirty="0">
                <a:solidFill>
                  <a:srgbClr val="374151"/>
                </a:solidFill>
                <a:effectLst/>
                <a:latin typeface="Söhne"/>
              </a:rPr>
              <a:t>，使得訓練強化學習模型變得容易。</a:t>
            </a:r>
          </a:p>
          <a:p>
            <a:pPr algn="l">
              <a:buFont typeface="+mj-lt"/>
              <a:buAutoNum type="arabicPeriod"/>
            </a:pPr>
            <a:r>
              <a:rPr lang="zh-TW" altLang="en-US" b="0" i="0" dirty="0">
                <a:solidFill>
                  <a:srgbClr val="374151"/>
                </a:solidFill>
                <a:effectLst/>
                <a:latin typeface="Söhne"/>
              </a:rPr>
              <a:t>易於擴展：該庫支持各種強化學習算法，包括</a:t>
            </a:r>
            <a:r>
              <a:rPr lang="en-US" altLang="zh-TW" b="0" i="0" dirty="0">
                <a:solidFill>
                  <a:srgbClr val="374151"/>
                </a:solidFill>
                <a:effectLst/>
                <a:latin typeface="Söhne"/>
              </a:rPr>
              <a:t>PPO</a:t>
            </a:r>
            <a:r>
              <a:rPr lang="zh-TW" altLang="en-US" b="0" i="0" dirty="0">
                <a:solidFill>
                  <a:srgbClr val="374151"/>
                </a:solidFill>
                <a:effectLst/>
                <a:latin typeface="Söhne"/>
              </a:rPr>
              <a:t>、</a:t>
            </a:r>
            <a:r>
              <a:rPr lang="en-US" altLang="zh-TW" b="0" i="0" dirty="0">
                <a:solidFill>
                  <a:srgbClr val="374151"/>
                </a:solidFill>
                <a:effectLst/>
                <a:latin typeface="Söhne"/>
              </a:rPr>
              <a:t>A2C</a:t>
            </a:r>
            <a:r>
              <a:rPr lang="zh-TW" altLang="en-US" b="0" i="0" dirty="0">
                <a:solidFill>
                  <a:srgbClr val="374151"/>
                </a:solidFill>
                <a:effectLst/>
                <a:latin typeface="Söhne"/>
              </a:rPr>
              <a:t>、</a:t>
            </a:r>
            <a:r>
              <a:rPr lang="en-US" altLang="zh-TW" b="0" i="0" dirty="0">
                <a:solidFill>
                  <a:srgbClr val="374151"/>
                </a:solidFill>
                <a:effectLst/>
                <a:latin typeface="Söhne"/>
              </a:rPr>
              <a:t>DQN</a:t>
            </a:r>
            <a:r>
              <a:rPr lang="zh-TW" altLang="en-US" b="0" i="0" dirty="0">
                <a:solidFill>
                  <a:srgbClr val="374151"/>
                </a:solidFill>
                <a:effectLst/>
                <a:latin typeface="Söhne"/>
              </a:rPr>
              <a:t>和</a:t>
            </a:r>
            <a:r>
              <a:rPr lang="en-US" altLang="zh-TW" b="0" i="0" dirty="0">
                <a:solidFill>
                  <a:srgbClr val="374151"/>
                </a:solidFill>
                <a:effectLst/>
                <a:latin typeface="Söhne"/>
              </a:rPr>
              <a:t>DDPG</a:t>
            </a:r>
            <a:r>
              <a:rPr lang="zh-TW" altLang="en-US" b="0" i="0" dirty="0">
                <a:solidFill>
                  <a:srgbClr val="374151"/>
                </a:solidFill>
                <a:effectLst/>
                <a:latin typeface="Söhne"/>
              </a:rPr>
              <a:t>等，並支持自定義環境和策略。</a:t>
            </a:r>
          </a:p>
          <a:p>
            <a:pPr algn="l">
              <a:buFont typeface="+mj-lt"/>
              <a:buAutoNum type="arabicPeriod"/>
            </a:pPr>
            <a:r>
              <a:rPr lang="zh-TW" altLang="en-US" b="0" i="0" dirty="0">
                <a:solidFill>
                  <a:srgbClr val="374151"/>
                </a:solidFill>
                <a:effectLst/>
                <a:latin typeface="Söhne"/>
              </a:rPr>
              <a:t>快速：</a:t>
            </a:r>
            <a:r>
              <a:rPr lang="en-US" altLang="zh-TW" b="0" i="0" dirty="0">
                <a:solidFill>
                  <a:srgbClr val="374151"/>
                </a:solidFill>
                <a:effectLst/>
                <a:latin typeface="Söhne"/>
              </a:rPr>
              <a:t>Stable Baselines3</a:t>
            </a:r>
            <a:r>
              <a:rPr lang="zh-TW" altLang="en-US" b="0" i="0" dirty="0">
                <a:solidFill>
                  <a:srgbClr val="374151"/>
                </a:solidFill>
                <a:effectLst/>
                <a:latin typeface="Söhne"/>
              </a:rPr>
              <a:t>使用高效的</a:t>
            </a:r>
            <a:r>
              <a:rPr lang="en-US" altLang="zh-TW" b="0" i="0" dirty="0">
                <a:solidFill>
                  <a:srgbClr val="374151"/>
                </a:solidFill>
                <a:effectLst/>
                <a:latin typeface="Söhne"/>
              </a:rPr>
              <a:t>TensorFlow 2.0</a:t>
            </a:r>
            <a:r>
              <a:rPr lang="zh-TW" altLang="en-US" b="0" i="0" dirty="0">
                <a:solidFill>
                  <a:srgbClr val="374151"/>
                </a:solidFill>
                <a:effectLst/>
                <a:latin typeface="Söhne"/>
              </a:rPr>
              <a:t>庫來實現算法，可以加快訓練速度並提高訓練效率。</a:t>
            </a:r>
          </a:p>
          <a:p>
            <a:pPr algn="l">
              <a:buFont typeface="+mj-lt"/>
              <a:buAutoNum type="arabicPeriod"/>
            </a:pPr>
            <a:r>
              <a:rPr lang="zh-TW" altLang="en-US" b="0" i="0" dirty="0">
                <a:solidFill>
                  <a:srgbClr val="374151"/>
                </a:solidFill>
                <a:effectLst/>
                <a:latin typeface="Söhne"/>
              </a:rPr>
              <a:t>易於可視化：該庫支持將訓練過程中的數據保存到</a:t>
            </a:r>
            <a:r>
              <a:rPr lang="en-US" altLang="zh-TW" b="0" i="0" dirty="0" err="1">
                <a:solidFill>
                  <a:srgbClr val="374151"/>
                </a:solidFill>
                <a:effectLst/>
                <a:latin typeface="Söhne"/>
              </a:rPr>
              <a:t>TensorBoard</a:t>
            </a:r>
            <a:r>
              <a:rPr lang="zh-TW" altLang="en-US" b="0" i="0" dirty="0">
                <a:solidFill>
                  <a:srgbClr val="374151"/>
                </a:solidFill>
                <a:effectLst/>
                <a:latin typeface="Söhne"/>
              </a:rPr>
              <a:t>中，使用戶可以輕鬆地可視化訓練過程和結果。</a:t>
            </a:r>
          </a:p>
          <a:p>
            <a:pPr algn="l">
              <a:buFont typeface="+mj-lt"/>
              <a:buAutoNum type="arabicPeriod"/>
            </a:pPr>
            <a:r>
              <a:rPr lang="zh-TW" altLang="en-US" b="0" i="0" dirty="0">
                <a:solidFill>
                  <a:srgbClr val="374151"/>
                </a:solidFill>
                <a:effectLst/>
                <a:latin typeface="Söhne"/>
              </a:rPr>
              <a:t>具有良好的文檔：</a:t>
            </a:r>
            <a:r>
              <a:rPr lang="en-US" altLang="zh-TW" b="0" i="0" dirty="0">
                <a:solidFill>
                  <a:srgbClr val="374151"/>
                </a:solidFill>
                <a:effectLst/>
                <a:latin typeface="Söhne"/>
              </a:rPr>
              <a:t>Stable Baselines3</a:t>
            </a:r>
            <a:r>
              <a:rPr lang="zh-TW" altLang="en-US" b="0" i="0" dirty="0">
                <a:solidFill>
                  <a:srgbClr val="374151"/>
                </a:solidFill>
                <a:effectLst/>
                <a:latin typeface="Söhne"/>
              </a:rPr>
              <a:t>提供了豐富的文檔和示例代碼，使用戶可以輕鬆地學習和使用該庫。</a:t>
            </a:r>
          </a:p>
          <a:p>
            <a:pPr algn="l"/>
            <a:r>
              <a:rPr lang="zh-TW" altLang="en-US" b="0" i="0" dirty="0">
                <a:solidFill>
                  <a:srgbClr val="374151"/>
                </a:solidFill>
                <a:effectLst/>
                <a:latin typeface="Söhne"/>
              </a:rPr>
              <a:t>總的來說，</a:t>
            </a:r>
            <a:r>
              <a:rPr lang="en-US" altLang="zh-TW" b="0" i="0" dirty="0">
                <a:solidFill>
                  <a:srgbClr val="374151"/>
                </a:solidFill>
                <a:effectLst/>
                <a:latin typeface="Söhne"/>
              </a:rPr>
              <a:t>Stable Baselines3</a:t>
            </a:r>
            <a:r>
              <a:rPr lang="zh-TW" altLang="en-US" b="0" i="0" dirty="0">
                <a:solidFill>
                  <a:srgbClr val="374151"/>
                </a:solidFill>
                <a:effectLst/>
                <a:latin typeface="Söhne"/>
              </a:rPr>
              <a:t>是一個易於使用、易於擴展、快速、易於可視化和具有良好文檔的強化學習庫，使用戶可以更輕鬆地訓練強化學習模型並實現自定義策略。</a:t>
            </a:r>
          </a:p>
        </p:txBody>
      </p:sp>
      <p:sp>
        <p:nvSpPr>
          <p:cNvPr id="4" name="灯片编号占位符 3"/>
          <p:cNvSpPr>
            <a:spLocks noGrp="1"/>
          </p:cNvSpPr>
          <p:nvPr>
            <p:ph type="sldNum" sz="quarter" idx="5"/>
          </p:nvPr>
        </p:nvSpPr>
        <p:spPr/>
        <p:txBody>
          <a:bodyPr/>
          <a:lstStyle/>
          <a:p>
            <a:fld id="{9EB8307C-B735-4FCE-A35D-DB805E290394}" type="slidenum">
              <a:rPr lang="zh-TW" altLang="en-US" smtClean="0"/>
              <a:t>9</a:t>
            </a:fld>
            <a:endParaRPr lang="zh-TW" altLang="en-US"/>
          </a:p>
        </p:txBody>
      </p:sp>
    </p:spTree>
    <p:extLst>
      <p:ext uri="{BB962C8B-B14F-4D97-AF65-F5344CB8AC3E}">
        <p14:creationId xmlns:p14="http://schemas.microsoft.com/office/powerpoint/2010/main" val="205230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solidFill>
                  <a:srgbClr val="374151"/>
                </a:solidFill>
                <a:effectLst/>
                <a:latin typeface="Söhne"/>
              </a:rPr>
              <a:t>優秀的性能：相比於其他傳統的策略優化方法，</a:t>
            </a:r>
            <a:r>
              <a:rPr lang="en-US" altLang="zh-TW" b="0" i="0" dirty="0">
                <a:solidFill>
                  <a:srgbClr val="374151"/>
                </a:solidFill>
                <a:effectLst/>
                <a:latin typeface="Söhne"/>
              </a:rPr>
              <a:t>PPO</a:t>
            </a:r>
            <a:r>
              <a:rPr lang="zh-TW" altLang="en-US" b="0" i="0" dirty="0">
                <a:solidFill>
                  <a:srgbClr val="374151"/>
                </a:solidFill>
                <a:effectLst/>
                <a:latin typeface="Söhne"/>
              </a:rPr>
              <a:t>在訓練效果和收斂速度上都表現優秀。</a:t>
            </a:r>
          </a:p>
          <a:p>
            <a:pPr algn="l">
              <a:buFont typeface="+mj-lt"/>
              <a:buAutoNum type="arabicPeriod"/>
            </a:pPr>
            <a:r>
              <a:rPr lang="zh-TW" altLang="en-US" b="0" i="0" dirty="0">
                <a:solidFill>
                  <a:srgbClr val="374151"/>
                </a:solidFill>
                <a:effectLst/>
                <a:latin typeface="Söhne"/>
              </a:rPr>
              <a:t>收斂性能好：</a:t>
            </a:r>
            <a:r>
              <a:rPr lang="en-US" altLang="zh-TW" b="0" i="0" dirty="0">
                <a:solidFill>
                  <a:srgbClr val="374151"/>
                </a:solidFill>
                <a:effectLst/>
                <a:latin typeface="Söhne"/>
              </a:rPr>
              <a:t>PPO</a:t>
            </a:r>
            <a:r>
              <a:rPr lang="zh-TW" altLang="en-US" b="0" i="0" dirty="0">
                <a:solidFill>
                  <a:srgbClr val="374151"/>
                </a:solidFill>
                <a:effectLst/>
                <a:latin typeface="Söhne"/>
              </a:rPr>
              <a:t>使用的</a:t>
            </a:r>
            <a:r>
              <a:rPr lang="en-US" altLang="zh-TW" b="0" i="0" dirty="0">
                <a:solidFill>
                  <a:srgbClr val="374151"/>
                </a:solidFill>
                <a:effectLst/>
                <a:latin typeface="Söhne"/>
              </a:rPr>
              <a:t>proximal policy optimization</a:t>
            </a:r>
            <a:r>
              <a:rPr lang="zh-TW" altLang="en-US" b="0" i="0" dirty="0">
                <a:solidFill>
                  <a:srgbClr val="374151"/>
                </a:solidFill>
                <a:effectLst/>
                <a:latin typeface="Söhne"/>
              </a:rPr>
              <a:t>策略，可以防止策略在訓練過程中過度更新，避免出現劇烈變化，保證收斂性能。</a:t>
            </a:r>
          </a:p>
          <a:p>
            <a:pPr algn="l">
              <a:buFont typeface="+mj-lt"/>
              <a:buAutoNum type="arabicPeriod"/>
            </a:pPr>
            <a:r>
              <a:rPr lang="zh-TW" altLang="en-US" b="0" i="0" dirty="0">
                <a:solidFill>
                  <a:srgbClr val="374151"/>
                </a:solidFill>
                <a:effectLst/>
                <a:latin typeface="Söhne"/>
              </a:rPr>
              <a:t>可解釋性強：</a:t>
            </a:r>
            <a:r>
              <a:rPr lang="en-US" altLang="zh-TW" b="0" i="0" dirty="0">
                <a:solidFill>
                  <a:srgbClr val="374151"/>
                </a:solidFill>
                <a:effectLst/>
                <a:latin typeface="Söhne"/>
              </a:rPr>
              <a:t>PPO</a:t>
            </a:r>
            <a:r>
              <a:rPr lang="zh-TW" altLang="en-US" b="0" i="0" dirty="0">
                <a:solidFill>
                  <a:srgbClr val="374151"/>
                </a:solidFill>
                <a:effectLst/>
                <a:latin typeface="Söhne"/>
              </a:rPr>
              <a:t>的訓練過程中，採用了基於梯度的方法進行策略優化，這使得</a:t>
            </a:r>
            <a:r>
              <a:rPr lang="en-US" altLang="zh-TW" b="0" i="0" dirty="0">
                <a:solidFill>
                  <a:srgbClr val="374151"/>
                </a:solidFill>
                <a:effectLst/>
                <a:latin typeface="Söhne"/>
              </a:rPr>
              <a:t>PPO</a:t>
            </a:r>
            <a:r>
              <a:rPr lang="zh-TW" altLang="en-US" b="0" i="0" dirty="0">
                <a:solidFill>
                  <a:srgbClr val="374151"/>
                </a:solidFill>
                <a:effectLst/>
                <a:latin typeface="Söhne"/>
              </a:rPr>
              <a:t>的優化過程更容易被解釋和理解。</a:t>
            </a:r>
          </a:p>
          <a:p>
            <a:pPr algn="l">
              <a:buFont typeface="+mj-lt"/>
              <a:buAutoNum type="arabicPeriod"/>
            </a:pPr>
            <a:r>
              <a:rPr lang="zh-TW" altLang="en-US" b="0" i="0" dirty="0">
                <a:solidFill>
                  <a:srgbClr val="374151"/>
                </a:solidFill>
                <a:effectLst/>
                <a:latin typeface="Söhne"/>
              </a:rPr>
              <a:t>穩定性高：</a:t>
            </a:r>
            <a:r>
              <a:rPr lang="en-US" altLang="zh-TW" b="0" i="0" dirty="0">
                <a:solidFill>
                  <a:srgbClr val="374151"/>
                </a:solidFill>
                <a:effectLst/>
                <a:latin typeface="Söhne"/>
              </a:rPr>
              <a:t>PPO</a:t>
            </a:r>
            <a:r>
              <a:rPr lang="zh-TW" altLang="en-US" b="0" i="0" dirty="0">
                <a:solidFill>
                  <a:srgbClr val="374151"/>
                </a:solidFill>
                <a:effectLst/>
                <a:latin typeface="Söhne"/>
              </a:rPr>
              <a:t>算法的核心是採用了一個比較嚴格的限制條件，這種限制條件能夠使得策略更新的幅度在可控範圍內，從而保證算法的穩定性和可靠性。</a:t>
            </a:r>
            <a:endParaRPr lang="en-US" altLang="zh-TW" b="0" i="0" dirty="0">
              <a:solidFill>
                <a:srgbClr val="374151"/>
              </a:solidFill>
              <a:effectLst/>
              <a:latin typeface="Söhne"/>
            </a:endParaRPr>
          </a:p>
          <a:p>
            <a:pPr algn="l">
              <a:buFont typeface="+mj-lt"/>
              <a:buAutoNum type="arabicPeriod"/>
            </a:pPr>
            <a:endParaRPr lang="en-US" altLang="zh-TW" b="0" i="0" dirty="0">
              <a:solidFill>
                <a:srgbClr val="374151"/>
              </a:solidFill>
              <a:effectLst/>
              <a:latin typeface="Söhne"/>
            </a:endParaRPr>
          </a:p>
          <a:p>
            <a:pPr algn="l">
              <a:buFont typeface="+mj-lt"/>
              <a:buNone/>
            </a:pPr>
            <a:r>
              <a:rPr lang="zh-CN" altLang="en-US" b="0" i="0" dirty="0">
                <a:solidFill>
                  <a:srgbClr val="4D4D4D"/>
                </a:solidFill>
                <a:effectLst/>
                <a:latin typeface="-apple-system"/>
              </a:rPr>
              <a:t>强化学习中，我们有一个</a:t>
            </a:r>
            <a:r>
              <a:rPr lang="en-US" altLang="zh-CN" b="0" i="0" dirty="0">
                <a:solidFill>
                  <a:srgbClr val="4D4D4D"/>
                </a:solidFill>
                <a:effectLst/>
                <a:latin typeface="-apple-system"/>
              </a:rPr>
              <a:t>Agent</a:t>
            </a:r>
            <a:r>
              <a:rPr lang="zh-CN" altLang="en-US" b="0" i="0" dirty="0">
                <a:solidFill>
                  <a:srgbClr val="4D4D4D"/>
                </a:solidFill>
                <a:effectLst/>
                <a:latin typeface="-apple-system"/>
              </a:rPr>
              <a:t>作为我们的智能体，它根据策略 </a:t>
            </a:r>
            <a:r>
              <a:rPr lang="en-US" altLang="zh-CN" b="0" i="0" dirty="0">
                <a:solidFill>
                  <a:srgbClr val="4D4D4D"/>
                </a:solidFill>
                <a:effectLst/>
                <a:latin typeface="KaTeX_Main"/>
              </a:rPr>
              <a:t>π \pi</a:t>
            </a:r>
            <a:r>
              <a:rPr lang="en-US" altLang="zh-CN" b="0" i="1" dirty="0">
                <a:solidFill>
                  <a:srgbClr val="4D4D4D"/>
                </a:solidFill>
                <a:effectLst/>
                <a:latin typeface="KaTeX_Math"/>
              </a:rPr>
              <a:t>π</a:t>
            </a:r>
            <a:r>
              <a:rPr lang="zh-CN" altLang="en-US" b="0" i="0" dirty="0">
                <a:solidFill>
                  <a:srgbClr val="4D4D4D"/>
                </a:solidFill>
                <a:effectLst/>
                <a:latin typeface="-apple-system"/>
              </a:rPr>
              <a:t>，在不同的环境状态</a:t>
            </a:r>
            <a:r>
              <a:rPr lang="en-US" altLang="zh-CN" b="0" i="0" dirty="0">
                <a:solidFill>
                  <a:srgbClr val="4D4D4D"/>
                </a:solidFill>
                <a:effectLst/>
                <a:latin typeface="KaTeX_Main"/>
              </a:rPr>
              <a:t>s</a:t>
            </a:r>
            <a:r>
              <a:rPr lang="zh-CN" altLang="en-US" b="0" i="0" dirty="0">
                <a:solidFill>
                  <a:srgbClr val="4D4D4D"/>
                </a:solidFill>
                <a:effectLst/>
                <a:latin typeface="-apple-system"/>
              </a:rPr>
              <a:t>下选择相应的动作来执行，环境根据</a:t>
            </a:r>
            <a:r>
              <a:rPr lang="en-US" altLang="zh-CN" b="0" i="0" dirty="0">
                <a:solidFill>
                  <a:srgbClr val="4D4D4D"/>
                </a:solidFill>
                <a:effectLst/>
                <a:latin typeface="-apple-system"/>
              </a:rPr>
              <a:t>Agent</a:t>
            </a:r>
            <a:r>
              <a:rPr lang="zh-CN" altLang="en-US" b="0" i="0" dirty="0">
                <a:solidFill>
                  <a:srgbClr val="4D4D4D"/>
                </a:solidFill>
                <a:effectLst/>
                <a:latin typeface="-apple-system"/>
              </a:rPr>
              <a:t>的动作，反馈新的状态以及奖励，</a:t>
            </a:r>
            <a:endParaRPr lang="en-US" altLang="zh-CN" b="0" i="0" dirty="0">
              <a:solidFill>
                <a:srgbClr val="4D4D4D"/>
              </a:solidFill>
              <a:effectLst/>
              <a:latin typeface="-apple-system"/>
            </a:endParaRPr>
          </a:p>
          <a:p>
            <a:pPr algn="l">
              <a:buFont typeface="+mj-lt"/>
              <a:buNone/>
            </a:pPr>
            <a:r>
              <a:rPr lang="en-US" altLang="zh-CN" b="0" i="0" dirty="0">
                <a:solidFill>
                  <a:srgbClr val="4D4D4D"/>
                </a:solidFill>
                <a:effectLst/>
                <a:latin typeface="-apple-system"/>
              </a:rPr>
              <a:t>Agent</a:t>
            </a:r>
            <a:r>
              <a:rPr lang="zh-CN" altLang="en-US" b="0" i="0" dirty="0">
                <a:solidFill>
                  <a:srgbClr val="4D4D4D"/>
                </a:solidFill>
                <a:effectLst/>
                <a:latin typeface="-apple-system"/>
              </a:rPr>
              <a:t>又根据新的状态选择新的动作，这样不停的循环，</a:t>
            </a:r>
            <a:r>
              <a:rPr lang="zh-TW" altLang="en-US" b="0" i="0" dirty="0">
                <a:solidFill>
                  <a:srgbClr val="4D4D4D"/>
                </a:solidFill>
                <a:effectLst/>
                <a:latin typeface="-apple-system"/>
              </a:rPr>
              <a:t>直到</a:t>
            </a:r>
            <a:r>
              <a:rPr lang="zh-CN" altLang="en-US" b="0" i="0" dirty="0">
                <a:solidFill>
                  <a:srgbClr val="4D4D4D"/>
                </a:solidFill>
                <a:effectLst/>
                <a:latin typeface="-apple-system"/>
              </a:rPr>
              <a:t>游戏结束</a:t>
            </a:r>
            <a:r>
              <a:rPr lang="zh-TW" altLang="en-US" b="0" i="0" dirty="0">
                <a:solidFill>
                  <a:srgbClr val="4D4D4D"/>
                </a:solidFill>
                <a:effectLst/>
                <a:latin typeface="-apple-system"/>
              </a:rPr>
              <a:t>。</a:t>
            </a:r>
            <a:endParaRPr lang="zh-TW" altLang="en-US" dirty="0"/>
          </a:p>
        </p:txBody>
      </p:sp>
      <p:sp>
        <p:nvSpPr>
          <p:cNvPr id="4" name="投影片編號版面配置區 3"/>
          <p:cNvSpPr>
            <a:spLocks noGrp="1"/>
          </p:cNvSpPr>
          <p:nvPr>
            <p:ph type="sldNum" sz="quarter" idx="5"/>
          </p:nvPr>
        </p:nvSpPr>
        <p:spPr/>
        <p:txBody>
          <a:bodyPr/>
          <a:lstStyle/>
          <a:p>
            <a:fld id="{9EB8307C-B735-4FCE-A35D-DB805E290394}" type="slidenum">
              <a:rPr lang="zh-TW" altLang="en-US" smtClean="0"/>
              <a:t>10</a:t>
            </a:fld>
            <a:endParaRPr lang="zh-TW" altLang="en-US"/>
          </a:p>
        </p:txBody>
      </p:sp>
    </p:spTree>
    <p:extLst>
      <p:ext uri="{BB962C8B-B14F-4D97-AF65-F5344CB8AC3E}">
        <p14:creationId xmlns:p14="http://schemas.microsoft.com/office/powerpoint/2010/main" val="425856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solidFill>
                  <a:srgbClr val="374151"/>
                </a:solidFill>
                <a:effectLst/>
                <a:latin typeface="Söhne"/>
              </a:rPr>
              <a:t>這篇論文是一篇關於深度強化學習在自動駕駛中的綜述性文章，通過總結過去的研究工作，提出了未來深度強化學習在自動駕駛領域中可能的應用方向和研究方向。</a:t>
            </a:r>
          </a:p>
          <a:p>
            <a:pPr algn="l">
              <a:buFont typeface="+mj-lt"/>
              <a:buAutoNum type="arabicPeriod"/>
            </a:pPr>
            <a:r>
              <a:rPr lang="zh-TW" altLang="en-US" b="0" i="0" dirty="0">
                <a:solidFill>
                  <a:srgbClr val="374151"/>
                </a:solidFill>
                <a:effectLst/>
                <a:latin typeface="Söhne"/>
              </a:rPr>
              <a:t>該論文介紹了深度強化學習的基本概念和算法，並著重討論了深度強化學習在自動駕駛中的應用，包括自動駕駛車輛的控制、路徑規劃和交通預測等方面。</a:t>
            </a:r>
          </a:p>
          <a:p>
            <a:pPr algn="l">
              <a:buFont typeface="+mj-lt"/>
              <a:buAutoNum type="arabicPeriod"/>
            </a:pPr>
            <a:r>
              <a:rPr lang="zh-TW" altLang="en-US" b="0" i="0" dirty="0">
                <a:solidFill>
                  <a:srgbClr val="374151"/>
                </a:solidFill>
                <a:effectLst/>
                <a:latin typeface="Söhne"/>
              </a:rPr>
              <a:t>該論文提出了一個深度強化學習在自動駕駛中的通用框架，包括感知、決策和控制三個方面，並且針對每個方面提供了具體的實現方法和研究方向。</a:t>
            </a:r>
          </a:p>
          <a:p>
            <a:pPr algn="l">
              <a:buFont typeface="+mj-lt"/>
              <a:buAutoNum type="arabicPeriod"/>
            </a:pPr>
            <a:r>
              <a:rPr lang="zh-TW" altLang="en-US" b="0" i="0" dirty="0">
                <a:solidFill>
                  <a:srgbClr val="374151"/>
                </a:solidFill>
                <a:effectLst/>
                <a:latin typeface="Söhne"/>
              </a:rPr>
              <a:t>該論文列舉了多個深度強化學習在自動駕駛中的應用案例，並對這些案例進行了分析和總結，從而提出了未來深度強化學習在自動駕駛領域中的應用和研究方向。</a:t>
            </a:r>
          </a:p>
          <a:p>
            <a:pPr algn="l">
              <a:buFont typeface="+mj-lt"/>
              <a:buAutoNum type="arabicPeriod"/>
            </a:pPr>
            <a:r>
              <a:rPr lang="zh-TW" altLang="en-US" b="0" i="0" dirty="0">
                <a:solidFill>
                  <a:srgbClr val="374151"/>
                </a:solidFill>
                <a:effectLst/>
                <a:latin typeface="Söhne"/>
              </a:rPr>
              <a:t>該論文的一個貢獻是提供了一個系統性的綜述和分析，從而幫助人們更好地了解深度強化學習在自動駕駛中的應用現狀和發展趨勢。</a:t>
            </a:r>
          </a:p>
          <a:p>
            <a:endParaRPr lang="zh-TW" altLang="en-US" dirty="0"/>
          </a:p>
        </p:txBody>
      </p:sp>
      <p:sp>
        <p:nvSpPr>
          <p:cNvPr id="4" name="投影片編號版面配置區 3"/>
          <p:cNvSpPr>
            <a:spLocks noGrp="1"/>
          </p:cNvSpPr>
          <p:nvPr>
            <p:ph type="sldNum" sz="quarter" idx="5"/>
          </p:nvPr>
        </p:nvSpPr>
        <p:spPr/>
        <p:txBody>
          <a:bodyPr/>
          <a:lstStyle/>
          <a:p>
            <a:fld id="{9EB8307C-B735-4FCE-A35D-DB805E290394}" type="slidenum">
              <a:rPr lang="zh-TW" altLang="en-US" smtClean="0"/>
              <a:t>11</a:t>
            </a:fld>
            <a:endParaRPr lang="zh-TW" altLang="en-US"/>
          </a:p>
        </p:txBody>
      </p:sp>
    </p:spTree>
    <p:extLst>
      <p:ext uri="{BB962C8B-B14F-4D97-AF65-F5344CB8AC3E}">
        <p14:creationId xmlns:p14="http://schemas.microsoft.com/office/powerpoint/2010/main" val="181418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err="1">
                <a:ea typeface="新細明體"/>
              </a:rPr>
              <a:t>利用</a:t>
            </a:r>
            <a:r>
              <a:rPr lang="en-US" altLang="zh-TW" dirty="0">
                <a:ea typeface="新細明體"/>
              </a:rPr>
              <a:t> NVIDIA PhysX  </a:t>
            </a:r>
            <a:r>
              <a:rPr lang="zh-TW" altLang="en-US">
                <a:ea typeface="新細明體"/>
              </a:rPr>
              <a:t>提供</a:t>
            </a:r>
            <a:r>
              <a:rPr lang="en-US" altLang="zh-TW" dirty="0">
                <a:ea typeface="新細明體"/>
              </a:rPr>
              <a:t> GPU </a:t>
            </a:r>
            <a:r>
              <a:rPr lang="zh-TW" altLang="en-US">
                <a:ea typeface="新細明體"/>
              </a:rPr>
              <a:t>加速模擬後端，可以使用高度並行性來實現。</a:t>
            </a:r>
            <a:endParaRPr lang="zh-TW">
              <a:ea typeface="新細明體"/>
            </a:endParaRPr>
          </a:p>
          <a:p>
            <a:r>
              <a:rPr lang="en-US" altLang="zh-TW" dirty="0">
                <a:ea typeface="新細明體"/>
              </a:rPr>
              <a:t>PhysX</a:t>
            </a:r>
            <a:r>
              <a:rPr lang="zh-TW" altLang="en-US" dirty="0">
                <a:ea typeface="新細明體"/>
              </a:rPr>
              <a:t>會在其中的一顆</a:t>
            </a:r>
            <a:r>
              <a:rPr lang="en-US" altLang="zh-TW" dirty="0">
                <a:ea typeface="新細明體"/>
              </a:rPr>
              <a:t>GPU</a:t>
            </a:r>
            <a:r>
              <a:rPr lang="zh-TW" altLang="en-US" dirty="0">
                <a:ea typeface="新細明體"/>
              </a:rPr>
              <a:t>上運作，而繪圖渲染功能則是在所有</a:t>
            </a:r>
            <a:r>
              <a:rPr lang="en-US" altLang="zh-TW" dirty="0">
                <a:ea typeface="新細明體"/>
              </a:rPr>
              <a:t>GPU</a:t>
            </a:r>
            <a:r>
              <a:rPr lang="zh-TW" altLang="en-US" dirty="0">
                <a:ea typeface="新細明體"/>
              </a:rPr>
              <a:t>上執行。</a:t>
            </a:r>
            <a:r>
              <a:rPr lang="en-US" altLang="zh-TW" dirty="0">
                <a:ea typeface="新細明體"/>
              </a:rPr>
              <a:t>NVIDIA</a:t>
            </a:r>
            <a:r>
              <a:rPr lang="zh-TW" altLang="en-US" dirty="0">
                <a:ea typeface="新細明體"/>
              </a:rPr>
              <a:t>驅動程式會將所有</a:t>
            </a:r>
            <a:r>
              <a:rPr lang="en-US" altLang="zh-TW" dirty="0">
                <a:ea typeface="新細明體"/>
              </a:rPr>
              <a:t>GPU</a:t>
            </a:r>
            <a:r>
              <a:rPr lang="zh-TW" altLang="en-US" dirty="0">
                <a:ea typeface="新細明體"/>
              </a:rPr>
              <a:t>的可用資源進行最佳化的分配，讓</a:t>
            </a:r>
            <a:r>
              <a:rPr lang="en-US" altLang="zh-TW" dirty="0">
                <a:ea typeface="新細明體"/>
              </a:rPr>
              <a:t>PhysX</a:t>
            </a:r>
            <a:r>
              <a:rPr lang="zh-TW" altLang="en-US" dirty="0">
                <a:ea typeface="新細明體"/>
              </a:rPr>
              <a:t>運算和繪圖渲染享有均衡的資源。</a:t>
            </a:r>
            <a:endParaRPr lang="zh-TW" dirty="0">
              <a:ea typeface="新細明體"/>
            </a:endParaRPr>
          </a:p>
          <a:p>
            <a:r>
              <a:rPr lang="en-US" altLang="zh-TW" dirty="0">
                <a:ea typeface="新細明體"/>
              </a:rPr>
              <a:t> </a:t>
            </a:r>
            <a:endParaRPr lang="zh-TW" dirty="0">
              <a:ea typeface="新細明體"/>
            </a:endParaRPr>
          </a:p>
          <a:p>
            <a:r>
              <a:rPr lang="zh-TW" altLang="en-US">
                <a:ea typeface="新細明體"/>
              </a:rPr>
              <a:t>通過端到端的方法，觀察、獎勵和行動緩衝區的推出可以保持在</a:t>
            </a:r>
            <a:r>
              <a:rPr lang="en-US" dirty="0"/>
              <a:t>GPU </a:t>
            </a:r>
            <a:r>
              <a:rPr lang="zh-TW" altLang="en-US">
                <a:ea typeface="新細明體"/>
              </a:rPr>
              <a:t>用於整個學習過程，無需從</a:t>
            </a:r>
            <a:r>
              <a:rPr lang="en-US" dirty="0"/>
              <a:t> CPU </a:t>
            </a:r>
            <a:r>
              <a:rPr lang="zh-TW" altLang="en-US">
                <a:ea typeface="新細明體"/>
              </a:rPr>
              <a:t>讀回數據。</a:t>
            </a:r>
            <a:endParaRPr lang="zh-TW" altLang="en-US">
              <a:ea typeface="新細明體"/>
              <a:cs typeface="Calibri"/>
            </a:endParaRPr>
          </a:p>
          <a:p>
            <a:r>
              <a:rPr lang="en-US" altLang="zh-TW" dirty="0">
                <a:ea typeface="新細明體"/>
              </a:rPr>
              <a:t> </a:t>
            </a:r>
            <a:r>
              <a:rPr lang="zh-TW" altLang="en-US">
                <a:ea typeface="新細明體"/>
              </a:rPr>
              <a:t>這個設置允許在單個</a:t>
            </a:r>
            <a:r>
              <a:rPr lang="en-US" altLang="zh-TW" dirty="0">
                <a:ea typeface="新細明體"/>
              </a:rPr>
              <a:t> GPU </a:t>
            </a:r>
            <a:r>
              <a:rPr lang="zh-TW" altLang="en-US">
                <a:ea typeface="新細明體"/>
              </a:rPr>
              <a:t>上同時運行數万個環境，</a:t>
            </a:r>
            <a:endParaRPr lang="zh-TW">
              <a:ea typeface="新細明體"/>
            </a:endParaRPr>
          </a:p>
          <a:p>
            <a:r>
              <a:rPr lang="zh-TW" altLang="en-US">
                <a:ea typeface="新細明體"/>
              </a:rPr>
              <a:t>使研究人員能夠輕鬆地在他們的桌面上本地運行以前需要整個數據中心的實驗，</a:t>
            </a:r>
            <a:endParaRPr lang="zh-TW">
              <a:ea typeface="新細明體"/>
            </a:endParaRPr>
          </a:p>
          <a:p>
            <a:r>
              <a:rPr lang="zh-TW" altLang="en-US">
                <a:ea typeface="新細明體"/>
              </a:rPr>
              <a:t>並且僅使用小型</a:t>
            </a:r>
            <a:r>
              <a:rPr lang="en-US" altLang="zh-TW" dirty="0">
                <a:ea typeface="新細明體"/>
              </a:rPr>
              <a:t> GPU </a:t>
            </a:r>
            <a:r>
              <a:rPr lang="zh-TW" altLang="en-US">
                <a:ea typeface="新細明體"/>
              </a:rPr>
              <a:t>服務器解決以前無法完成的任務。</a:t>
            </a:r>
            <a:endParaRPr lang="zh-TW">
              <a:ea typeface="新細明體"/>
              <a:cs typeface="Calibri"/>
            </a:endParaRPr>
          </a:p>
          <a:p>
            <a:endParaRPr lang="zh-TW" altLang="en-US" dirty="0">
              <a:ea typeface="新細明體"/>
              <a:cs typeface="Calibri"/>
            </a:endParaRPr>
          </a:p>
          <a:p>
            <a:r>
              <a:rPr lang="en-US" altLang="zh-TW" dirty="0">
                <a:ea typeface="新細明體"/>
              </a:rPr>
              <a:t>PhysX</a:t>
            </a:r>
            <a:r>
              <a:rPr lang="zh-TW">
                <a:ea typeface="新細明體"/>
              </a:rPr>
              <a:t>后端提供健壮的刚体和关节模拟，可以在CPU或GPU上运行。它是目前唯一一个完全支持新tensor API的后端。</a:t>
            </a:r>
          </a:p>
        </p:txBody>
      </p:sp>
      <p:sp>
        <p:nvSpPr>
          <p:cNvPr id="4" name="投影片編號版面配置區 3"/>
          <p:cNvSpPr>
            <a:spLocks noGrp="1"/>
          </p:cNvSpPr>
          <p:nvPr>
            <p:ph type="sldNum" sz="quarter" idx="5"/>
          </p:nvPr>
        </p:nvSpPr>
        <p:spPr/>
        <p:txBody>
          <a:bodyPr/>
          <a:lstStyle/>
          <a:p>
            <a:fld id="{9EB8307C-B735-4FCE-A35D-DB805E290394}" type="slidenum">
              <a:rPr lang="zh-TW" altLang="en-US" smtClean="0"/>
              <a:t>13</a:t>
            </a:fld>
            <a:endParaRPr lang="zh-TW" altLang="en-US"/>
          </a:p>
        </p:txBody>
      </p:sp>
    </p:spTree>
    <p:extLst>
      <p:ext uri="{BB962C8B-B14F-4D97-AF65-F5344CB8AC3E}">
        <p14:creationId xmlns:p14="http://schemas.microsoft.com/office/powerpoint/2010/main" val="160200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0E12B-D089-1E67-578D-714E90CA333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9D2822-215A-1642-3A22-428964820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5A8ADBB-27F6-66A3-147C-F11FC0FC4F05}"/>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D9B81A60-F998-20BC-DDD0-888D91A20E4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D5E7B54-0F1B-EC6E-F906-836D053E5974}"/>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95850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1CD5D-20E2-B8C8-866A-C74A444287B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551742F-CD77-A5D1-2348-E39B20ECA75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43ED01E-9650-91F1-8387-DF4ADF3A34F3}"/>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2A25199C-2BC0-8843-DFA2-B6542F802E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ECACF7D-337F-7234-DAA0-8AF9A437B026}"/>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103503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2B77579-8441-7BF2-8053-B53CF2433D3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5AAA899-C6DA-807D-A275-4D4F2340F1B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4E195EA-DD40-6C08-8AEC-D36F560C0895}"/>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BEC8BC92-62A0-9679-AFCF-9A8F5C9E8F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56B6720-2E1E-47ED-7FE9-FBEEB169A2DF}"/>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311230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A2FEF0-51F2-64DA-8130-A6FB8699944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152E92A-EDFF-D5B6-CBB9-7981DB3073D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D9E7E2-56F7-BE19-7EF1-8091D1DCC98F}"/>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2781BC1C-69A3-3BC0-859D-37EDF6DCA06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33DACA9-AE3E-FDB5-0CB0-613A4934BA8B}"/>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187353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C239-ACBA-768D-4CA0-8B426E6478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B9B44FF-151C-FE31-04D3-2641C4C464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06F6812-034D-D088-22D5-5E57E5B959BF}"/>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74E44066-4AEE-97C8-5F09-D02A33B8E04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94778B5-9ECF-C36B-115E-18DD69F3F7F1}"/>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309313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06C5B-7DEA-5990-1CCE-D971F0239D7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B9295DB-6971-DCA2-3AD7-23733828AEE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0C797B1-0FB1-6A3A-6C33-FF3B412B91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D592C7A-8910-E724-630A-F811E89E228B}"/>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6" name="頁尾版面配置區 5">
            <a:extLst>
              <a:ext uri="{FF2B5EF4-FFF2-40B4-BE49-F238E27FC236}">
                <a16:creationId xmlns:a16="http://schemas.microsoft.com/office/drawing/2014/main" id="{9A86DE67-E68C-D4EC-8A10-0AC2B775563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DB09236-A990-0DFD-5FD5-1EDD401D994E}"/>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266260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0290D-D12A-560F-E41C-866BEAD037F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3F68394-2021-B324-FAEF-39F563EC91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8E4FBF3-E0F8-8904-2FCF-D1E3E4CE45D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E6B136F-03B5-6CB1-4231-34398A772C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5EA81E7-BABA-A9A3-3C5F-701EDD8E9B1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9A9ADBF-3FF1-B0C9-492D-B97E6DB2A915}"/>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8" name="頁尾版面配置區 7">
            <a:extLst>
              <a:ext uri="{FF2B5EF4-FFF2-40B4-BE49-F238E27FC236}">
                <a16:creationId xmlns:a16="http://schemas.microsoft.com/office/drawing/2014/main" id="{429CA456-910F-D8A5-0DA8-4639E4E3419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9C3BB84-FD64-6E97-FB9E-180F897D91CB}"/>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422754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30F50-8C89-0261-0A72-AD409F42E6D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2B58FAB-97CE-D158-2736-CDD0DA611102}"/>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4" name="頁尾版面配置區 3">
            <a:extLst>
              <a:ext uri="{FF2B5EF4-FFF2-40B4-BE49-F238E27FC236}">
                <a16:creationId xmlns:a16="http://schemas.microsoft.com/office/drawing/2014/main" id="{C7C49BE6-5CBA-7588-3167-7C8AB720226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0FAB60E-A69D-1AFA-E12B-E6EBDAD2C60B}"/>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61102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9BDC1B9-F331-6B1E-EE6A-B738E3F209E5}"/>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3" name="頁尾版面配置區 2">
            <a:extLst>
              <a:ext uri="{FF2B5EF4-FFF2-40B4-BE49-F238E27FC236}">
                <a16:creationId xmlns:a16="http://schemas.microsoft.com/office/drawing/2014/main" id="{F5B7493F-7C4D-8C03-0384-B3DFA58B97A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BA32B5A-CEB3-1357-C3E2-E2D660CD0458}"/>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325029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B67D9A-6340-E1EA-5D72-1AEC14ECE38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C08853A-E487-6BFB-EA75-2561D06C0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BA62ABB-690A-8DBF-DCC1-31576913A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9A30E27-F287-8F19-5D00-B01597C389B8}"/>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6" name="頁尾版面配置區 5">
            <a:extLst>
              <a:ext uri="{FF2B5EF4-FFF2-40B4-BE49-F238E27FC236}">
                <a16:creationId xmlns:a16="http://schemas.microsoft.com/office/drawing/2014/main" id="{F01F6A55-F839-6729-A6B7-A496EB1EF2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637A6D7-8823-0A95-16A8-1F023F9C0793}"/>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358057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A8EC69-3124-3834-088A-CB86670FCA2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5D294A-3B50-04A8-F4B8-C6E2C490C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FB03B46-C116-F588-E0DE-0BEB9ACF6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F878B2-F936-C9C6-F652-8070A5A7DEFE}"/>
              </a:ext>
            </a:extLst>
          </p:cNvPr>
          <p:cNvSpPr>
            <a:spLocks noGrp="1"/>
          </p:cNvSpPr>
          <p:nvPr>
            <p:ph type="dt" sz="half" idx="10"/>
          </p:nvPr>
        </p:nvSpPr>
        <p:spPr/>
        <p:txBody>
          <a:bodyPr/>
          <a:lstStyle/>
          <a:p>
            <a:fld id="{32278BCA-1DB6-4E45-97EA-A6FBB03A423C}" type="datetimeFigureOut">
              <a:rPr lang="zh-TW" altLang="en-US" smtClean="0"/>
              <a:t>2023/4/11</a:t>
            </a:fld>
            <a:endParaRPr lang="zh-TW" altLang="en-US"/>
          </a:p>
        </p:txBody>
      </p:sp>
      <p:sp>
        <p:nvSpPr>
          <p:cNvPr id="6" name="頁尾版面配置區 5">
            <a:extLst>
              <a:ext uri="{FF2B5EF4-FFF2-40B4-BE49-F238E27FC236}">
                <a16:creationId xmlns:a16="http://schemas.microsoft.com/office/drawing/2014/main" id="{91B6E29C-EEC5-D85E-56C9-C9497E1D9D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7D86AE-74F1-279E-015E-42B088B57338}"/>
              </a:ext>
            </a:extLst>
          </p:cNvPr>
          <p:cNvSpPr>
            <a:spLocks noGrp="1"/>
          </p:cNvSpPr>
          <p:nvPr>
            <p:ph type="sldNum" sz="quarter" idx="12"/>
          </p:nvPr>
        </p:nvSpPr>
        <p:spPr/>
        <p:txBody>
          <a:body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201488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6B5299F-AB64-294C-D2BE-0ECBCA57F5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314CA2B-237E-CA01-17AD-2DAABF5C6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AE6D631-A2AF-135F-6CA2-E102C7173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78BCA-1DB6-4E45-97EA-A6FBB03A423C}" type="datetimeFigureOut">
              <a:rPr lang="zh-TW" altLang="en-US" smtClean="0"/>
              <a:t>2023/4/11</a:t>
            </a:fld>
            <a:endParaRPr lang="zh-TW" altLang="en-US"/>
          </a:p>
        </p:txBody>
      </p:sp>
      <p:sp>
        <p:nvSpPr>
          <p:cNvPr id="5" name="頁尾版面配置區 4">
            <a:extLst>
              <a:ext uri="{FF2B5EF4-FFF2-40B4-BE49-F238E27FC236}">
                <a16:creationId xmlns:a16="http://schemas.microsoft.com/office/drawing/2014/main" id="{863ACE61-159C-FAAB-27D5-51700CB28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37184D2-FEF2-24F3-DBB8-C0944A6F1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0ED0E-AD5F-46EA-8DCA-0B579BE8A496}" type="slidenum">
              <a:rPr lang="zh-TW" altLang="en-US" smtClean="0"/>
              <a:t>‹#›</a:t>
            </a:fld>
            <a:endParaRPr lang="zh-TW" altLang="en-US"/>
          </a:p>
        </p:txBody>
      </p:sp>
    </p:spTree>
    <p:extLst>
      <p:ext uri="{BB962C8B-B14F-4D97-AF65-F5344CB8AC3E}">
        <p14:creationId xmlns:p14="http://schemas.microsoft.com/office/powerpoint/2010/main" val="205332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AF7E49-2B34-70EA-E05B-CD2B4893BC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065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
            <a:extLst>
              <a:ext uri="{FF2B5EF4-FFF2-40B4-BE49-F238E27FC236}">
                <a16:creationId xmlns:a16="http://schemas.microsoft.com/office/drawing/2014/main" id="{F10F6EC8-D7BA-E7E5-8FC6-3F6E094AB645}"/>
              </a:ext>
            </a:extLst>
          </p:cNvPr>
          <p:cNvPicPr>
            <a:picLocks noChangeAspect="1"/>
          </p:cNvPicPr>
          <p:nvPr/>
        </p:nvPicPr>
        <p:blipFill>
          <a:blip r:embed="rId3"/>
          <a:stretch>
            <a:fillRect/>
          </a:stretch>
        </p:blipFill>
        <p:spPr>
          <a:xfrm>
            <a:off x="12771" y="0"/>
            <a:ext cx="12192000" cy="6858000"/>
          </a:xfrm>
          <a:prstGeom prst="rect">
            <a:avLst/>
          </a:prstGeom>
        </p:spPr>
      </p:pic>
      <p:sp>
        <p:nvSpPr>
          <p:cNvPr id="4" name="投影片編號版面配置區 4">
            <a:extLst>
              <a:ext uri="{FF2B5EF4-FFF2-40B4-BE49-F238E27FC236}">
                <a16:creationId xmlns:a16="http://schemas.microsoft.com/office/drawing/2014/main" id="{74B3BFA5-FAD2-CFD7-3853-F7547F22A616}"/>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10</a:t>
            </a:fld>
            <a:endParaRPr lang="zh-TW" altLang="en-US" sz="3200" dirty="0">
              <a:solidFill>
                <a:schemeClr val="bg1"/>
              </a:solidFill>
            </a:endParaRPr>
          </a:p>
        </p:txBody>
      </p:sp>
      <p:sp>
        <p:nvSpPr>
          <p:cNvPr id="8" name="矩形: 圓角 7">
            <a:extLst>
              <a:ext uri="{FF2B5EF4-FFF2-40B4-BE49-F238E27FC236}">
                <a16:creationId xmlns:a16="http://schemas.microsoft.com/office/drawing/2014/main" id="{27710492-507E-5759-6D96-D204D49C2F25}"/>
              </a:ext>
            </a:extLst>
          </p:cNvPr>
          <p:cNvSpPr/>
          <p:nvPr/>
        </p:nvSpPr>
        <p:spPr>
          <a:xfrm>
            <a:off x="995422" y="1250063"/>
            <a:ext cx="2063189" cy="810227"/>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0" i="0" dirty="0">
                <a:solidFill>
                  <a:schemeClr val="bg1"/>
                </a:solidFill>
                <a:effectLst/>
                <a:latin typeface="Söhne"/>
              </a:rPr>
              <a:t>優秀的性能</a:t>
            </a:r>
            <a:endParaRPr lang="zh-TW" altLang="en-US" dirty="0">
              <a:solidFill>
                <a:schemeClr val="bg1"/>
              </a:solidFill>
            </a:endParaRPr>
          </a:p>
        </p:txBody>
      </p:sp>
      <p:sp>
        <p:nvSpPr>
          <p:cNvPr id="11" name="矩形: 圓角 10">
            <a:extLst>
              <a:ext uri="{FF2B5EF4-FFF2-40B4-BE49-F238E27FC236}">
                <a16:creationId xmlns:a16="http://schemas.microsoft.com/office/drawing/2014/main" id="{E6C98448-D750-2372-0A07-151FC244C968}"/>
              </a:ext>
            </a:extLst>
          </p:cNvPr>
          <p:cNvSpPr/>
          <p:nvPr/>
        </p:nvSpPr>
        <p:spPr>
          <a:xfrm>
            <a:off x="3647953" y="1261641"/>
            <a:ext cx="2063189" cy="810227"/>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0" i="0" dirty="0">
                <a:solidFill>
                  <a:schemeClr val="bg1"/>
                </a:solidFill>
                <a:effectLst/>
                <a:latin typeface="Söhne"/>
              </a:rPr>
              <a:t>收斂性能好</a:t>
            </a:r>
            <a:endParaRPr lang="zh-TW" altLang="en-US" dirty="0">
              <a:solidFill>
                <a:schemeClr val="bg1"/>
              </a:solidFill>
            </a:endParaRPr>
          </a:p>
        </p:txBody>
      </p:sp>
      <p:sp>
        <p:nvSpPr>
          <p:cNvPr id="12" name="矩形: 圓角 11">
            <a:extLst>
              <a:ext uri="{FF2B5EF4-FFF2-40B4-BE49-F238E27FC236}">
                <a16:creationId xmlns:a16="http://schemas.microsoft.com/office/drawing/2014/main" id="{CC057178-6C49-34B2-EC65-EE998E94C15E}"/>
              </a:ext>
            </a:extLst>
          </p:cNvPr>
          <p:cNvSpPr/>
          <p:nvPr/>
        </p:nvSpPr>
        <p:spPr>
          <a:xfrm>
            <a:off x="6300484" y="1261640"/>
            <a:ext cx="2063189" cy="810227"/>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0" i="0" dirty="0">
                <a:solidFill>
                  <a:schemeClr val="bg1"/>
                </a:solidFill>
                <a:effectLst/>
                <a:latin typeface="Söhne"/>
              </a:rPr>
              <a:t>可解釋性強</a:t>
            </a:r>
            <a:endParaRPr lang="zh-TW" altLang="en-US" dirty="0">
              <a:solidFill>
                <a:schemeClr val="bg1"/>
              </a:solidFill>
            </a:endParaRPr>
          </a:p>
        </p:txBody>
      </p:sp>
      <p:sp>
        <p:nvSpPr>
          <p:cNvPr id="13" name="矩形: 圓角 12">
            <a:extLst>
              <a:ext uri="{FF2B5EF4-FFF2-40B4-BE49-F238E27FC236}">
                <a16:creationId xmlns:a16="http://schemas.microsoft.com/office/drawing/2014/main" id="{2ABAD406-FDFF-233C-3257-9B909C2AD901}"/>
              </a:ext>
            </a:extLst>
          </p:cNvPr>
          <p:cNvSpPr/>
          <p:nvPr/>
        </p:nvSpPr>
        <p:spPr>
          <a:xfrm>
            <a:off x="8953015" y="1250064"/>
            <a:ext cx="2063189" cy="810227"/>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0" i="0" dirty="0">
                <a:solidFill>
                  <a:schemeClr val="bg1"/>
                </a:solidFill>
                <a:effectLst/>
                <a:latin typeface="Söhne"/>
              </a:rPr>
              <a:t>穩定性高</a:t>
            </a:r>
            <a:endParaRPr lang="zh-TW" altLang="en-US" dirty="0">
              <a:solidFill>
                <a:schemeClr val="bg1"/>
              </a:solidFill>
            </a:endParaRPr>
          </a:p>
        </p:txBody>
      </p:sp>
      <p:sp>
        <p:nvSpPr>
          <p:cNvPr id="15" name="文字方塊 14">
            <a:extLst>
              <a:ext uri="{FF2B5EF4-FFF2-40B4-BE49-F238E27FC236}">
                <a16:creationId xmlns:a16="http://schemas.microsoft.com/office/drawing/2014/main" id="{CC768DD8-0593-098C-0990-5C3A1DB81253}"/>
              </a:ext>
            </a:extLst>
          </p:cNvPr>
          <p:cNvSpPr txBox="1"/>
          <p:nvPr/>
        </p:nvSpPr>
        <p:spPr>
          <a:xfrm>
            <a:off x="995422" y="469304"/>
            <a:ext cx="8727312" cy="954107"/>
          </a:xfrm>
          <a:prstGeom prst="rect">
            <a:avLst/>
          </a:prstGeom>
          <a:noFill/>
        </p:spPr>
        <p:txBody>
          <a:bodyPr wrap="square">
            <a:spAutoFit/>
          </a:bodyPr>
          <a:lstStyle/>
          <a:p>
            <a:r>
              <a:rPr lang="en-US" altLang="zh-TW" sz="2800" dirty="0">
                <a:solidFill>
                  <a:schemeClr val="accent6">
                    <a:lumMod val="75000"/>
                  </a:schemeClr>
                </a:solidFill>
              </a:rPr>
              <a:t>Proximal policy optimization algorithms</a:t>
            </a:r>
          </a:p>
          <a:p>
            <a:endParaRPr lang="zh-TW" altLang="en-US" sz="2800" dirty="0">
              <a:solidFill>
                <a:schemeClr val="accent6">
                  <a:lumMod val="75000"/>
                </a:schemeClr>
              </a:solidFill>
            </a:endParaRPr>
          </a:p>
        </p:txBody>
      </p:sp>
      <p:sp>
        <p:nvSpPr>
          <p:cNvPr id="17" name="文字方塊 16">
            <a:extLst>
              <a:ext uri="{FF2B5EF4-FFF2-40B4-BE49-F238E27FC236}">
                <a16:creationId xmlns:a16="http://schemas.microsoft.com/office/drawing/2014/main" id="{28A7B82F-742F-D957-D368-364251FAD554}"/>
              </a:ext>
            </a:extLst>
          </p:cNvPr>
          <p:cNvSpPr txBox="1"/>
          <p:nvPr/>
        </p:nvSpPr>
        <p:spPr>
          <a:xfrm>
            <a:off x="1203282" y="6339591"/>
            <a:ext cx="10194403" cy="369332"/>
          </a:xfrm>
          <a:prstGeom prst="rect">
            <a:avLst/>
          </a:prstGeom>
          <a:noFill/>
        </p:spPr>
        <p:txBody>
          <a:bodyPr wrap="square">
            <a:spAutoFit/>
          </a:bodyPr>
          <a:lstStyle/>
          <a:p>
            <a:pPr algn="l"/>
            <a:r>
              <a:rPr lang="en-US" altLang="zh-TW" dirty="0">
                <a:solidFill>
                  <a:schemeClr val="bg1"/>
                </a:solidFill>
              </a:rPr>
              <a:t>Schulman, John, et al. "Proximal policy optimization algorithms." </a:t>
            </a:r>
            <a:r>
              <a:rPr lang="en-US" altLang="zh-TW" dirty="0" err="1">
                <a:solidFill>
                  <a:schemeClr val="bg1"/>
                </a:solidFill>
              </a:rPr>
              <a:t>arXiv</a:t>
            </a:r>
            <a:r>
              <a:rPr lang="en-US" altLang="zh-TW" dirty="0">
                <a:solidFill>
                  <a:schemeClr val="bg1"/>
                </a:solidFill>
              </a:rPr>
              <a:t> preprint arXiv:1707.06347 (2017).</a:t>
            </a:r>
          </a:p>
        </p:txBody>
      </p:sp>
      <p:sp>
        <p:nvSpPr>
          <p:cNvPr id="22" name="文字方塊 21">
            <a:extLst>
              <a:ext uri="{FF2B5EF4-FFF2-40B4-BE49-F238E27FC236}">
                <a16:creationId xmlns:a16="http://schemas.microsoft.com/office/drawing/2014/main" id="{C39BB1D1-CE21-7B01-CCC1-B56979D5CEA4}"/>
              </a:ext>
            </a:extLst>
          </p:cNvPr>
          <p:cNvSpPr txBox="1"/>
          <p:nvPr/>
        </p:nvSpPr>
        <p:spPr>
          <a:xfrm>
            <a:off x="3023886" y="3096757"/>
            <a:ext cx="6209818" cy="369332"/>
          </a:xfrm>
          <a:prstGeom prst="rect">
            <a:avLst/>
          </a:prstGeom>
          <a:noFill/>
        </p:spPr>
        <p:txBody>
          <a:bodyPr wrap="square">
            <a:spAutoFit/>
          </a:bodyPr>
          <a:lstStyle/>
          <a:p>
            <a:r>
              <a:rPr lang="en-US" altLang="zh-TW" dirty="0">
                <a:solidFill>
                  <a:schemeClr val="bg1"/>
                </a:solidFill>
              </a:rPr>
              <a:t>Proximal policy optimization algorithms</a:t>
            </a:r>
            <a:endParaRPr lang="zh-TW" altLang="en-US" dirty="0"/>
          </a:p>
        </p:txBody>
      </p:sp>
      <p:pic>
        <p:nvPicPr>
          <p:cNvPr id="26" name="圖片 25">
            <a:extLst>
              <a:ext uri="{FF2B5EF4-FFF2-40B4-BE49-F238E27FC236}">
                <a16:creationId xmlns:a16="http://schemas.microsoft.com/office/drawing/2014/main" id="{C179B57B-6C00-F320-A76A-7B424C5E5DC0}"/>
              </a:ext>
            </a:extLst>
          </p:cNvPr>
          <p:cNvPicPr>
            <a:picLocks noChangeAspect="1"/>
          </p:cNvPicPr>
          <p:nvPr/>
        </p:nvPicPr>
        <p:blipFill>
          <a:blip r:embed="rId4"/>
          <a:stretch>
            <a:fillRect/>
          </a:stretch>
        </p:blipFill>
        <p:spPr>
          <a:xfrm>
            <a:off x="2758572" y="2412640"/>
            <a:ext cx="6475132" cy="3574600"/>
          </a:xfrm>
          <a:prstGeom prst="rect">
            <a:avLst/>
          </a:prstGeom>
        </p:spPr>
      </p:pic>
    </p:spTree>
    <p:extLst>
      <p:ext uri="{BB962C8B-B14F-4D97-AF65-F5344CB8AC3E}">
        <p14:creationId xmlns:p14="http://schemas.microsoft.com/office/powerpoint/2010/main" val="365815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F0D820-784B-3BE5-CD5A-DE6891AB38C0}"/>
              </a:ext>
            </a:extLst>
          </p:cNvPr>
          <p:cNvPicPr>
            <a:picLocks noChangeAspect="1"/>
          </p:cNvPicPr>
          <p:nvPr/>
        </p:nvPicPr>
        <p:blipFill>
          <a:blip r:embed="rId3"/>
          <a:stretch>
            <a:fillRect/>
          </a:stretch>
        </p:blipFill>
        <p:spPr>
          <a:xfrm>
            <a:off x="12771" y="0"/>
            <a:ext cx="12192000" cy="6858000"/>
          </a:xfrm>
          <a:prstGeom prst="rect">
            <a:avLst/>
          </a:prstGeom>
        </p:spPr>
      </p:pic>
      <p:sp>
        <p:nvSpPr>
          <p:cNvPr id="4" name="投影片編號版面配置區 4">
            <a:extLst>
              <a:ext uri="{FF2B5EF4-FFF2-40B4-BE49-F238E27FC236}">
                <a16:creationId xmlns:a16="http://schemas.microsoft.com/office/drawing/2014/main" id="{74B3BFA5-FAD2-CFD7-3853-F7547F22A616}"/>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11</a:t>
            </a:fld>
            <a:endParaRPr lang="zh-TW" altLang="en-US" sz="3200" dirty="0">
              <a:solidFill>
                <a:schemeClr val="bg1"/>
              </a:solidFill>
            </a:endParaRPr>
          </a:p>
        </p:txBody>
      </p:sp>
      <p:sp>
        <p:nvSpPr>
          <p:cNvPr id="15" name="文字方塊 14">
            <a:extLst>
              <a:ext uri="{FF2B5EF4-FFF2-40B4-BE49-F238E27FC236}">
                <a16:creationId xmlns:a16="http://schemas.microsoft.com/office/drawing/2014/main" id="{CC768DD8-0593-098C-0990-5C3A1DB81253}"/>
              </a:ext>
            </a:extLst>
          </p:cNvPr>
          <p:cNvSpPr txBox="1"/>
          <p:nvPr/>
        </p:nvSpPr>
        <p:spPr>
          <a:xfrm>
            <a:off x="995422" y="469304"/>
            <a:ext cx="10020782" cy="523220"/>
          </a:xfrm>
          <a:prstGeom prst="rect">
            <a:avLst/>
          </a:prstGeom>
          <a:noFill/>
        </p:spPr>
        <p:txBody>
          <a:bodyPr wrap="square">
            <a:spAutoFit/>
          </a:bodyPr>
          <a:lstStyle/>
          <a:p>
            <a:r>
              <a:rPr lang="en-US" altLang="zh-TW" sz="2800" dirty="0">
                <a:solidFill>
                  <a:schemeClr val="accent6">
                    <a:lumMod val="75000"/>
                  </a:schemeClr>
                </a:solidFill>
              </a:rPr>
              <a:t>Deep Reinforcement Learning for Autonomous Driving: A Survey</a:t>
            </a:r>
          </a:p>
        </p:txBody>
      </p:sp>
      <p:sp>
        <p:nvSpPr>
          <p:cNvPr id="17" name="文字方塊 16">
            <a:extLst>
              <a:ext uri="{FF2B5EF4-FFF2-40B4-BE49-F238E27FC236}">
                <a16:creationId xmlns:a16="http://schemas.microsoft.com/office/drawing/2014/main" id="{28A7B82F-742F-D957-D368-364251FAD554}"/>
              </a:ext>
            </a:extLst>
          </p:cNvPr>
          <p:cNvSpPr txBox="1"/>
          <p:nvPr/>
        </p:nvSpPr>
        <p:spPr>
          <a:xfrm>
            <a:off x="12771" y="6339591"/>
            <a:ext cx="11925782" cy="369332"/>
          </a:xfrm>
          <a:prstGeom prst="rect">
            <a:avLst/>
          </a:prstGeom>
          <a:noFill/>
        </p:spPr>
        <p:txBody>
          <a:bodyPr wrap="square">
            <a:spAutoFit/>
          </a:bodyPr>
          <a:lstStyle/>
          <a:p>
            <a:pPr algn="l"/>
            <a:r>
              <a:rPr lang="en-US" altLang="zh-TW" b="0" i="0" dirty="0">
                <a:solidFill>
                  <a:schemeClr val="bg1"/>
                </a:solidFill>
                <a:effectLst/>
                <a:latin typeface="Söhne"/>
              </a:rPr>
              <a:t>"Deep Reinforcement Learning for Autonomous Driving: A Survey", Zhang, Yang, et al. </a:t>
            </a:r>
            <a:r>
              <a:rPr lang="en-US" altLang="zh-TW" b="0" i="0" dirty="0" err="1">
                <a:solidFill>
                  <a:schemeClr val="bg1"/>
                </a:solidFill>
                <a:effectLst/>
                <a:latin typeface="Söhne"/>
              </a:rPr>
              <a:t>arXiv</a:t>
            </a:r>
            <a:r>
              <a:rPr lang="en-US" altLang="zh-TW" b="0" i="0" dirty="0">
                <a:solidFill>
                  <a:schemeClr val="bg1"/>
                </a:solidFill>
                <a:effectLst/>
                <a:latin typeface="Söhne"/>
              </a:rPr>
              <a:t> preprint arXiv:2102.03213, 2021</a:t>
            </a:r>
            <a:endParaRPr lang="en-US" altLang="zh-TW" dirty="0">
              <a:solidFill>
                <a:schemeClr val="bg1"/>
              </a:solidFill>
            </a:endParaRPr>
          </a:p>
        </p:txBody>
      </p:sp>
      <p:pic>
        <p:nvPicPr>
          <p:cNvPr id="5" name="圖片 4">
            <a:extLst>
              <a:ext uri="{FF2B5EF4-FFF2-40B4-BE49-F238E27FC236}">
                <a16:creationId xmlns:a16="http://schemas.microsoft.com/office/drawing/2014/main" id="{1F7F9BBF-19A5-C1F5-04CD-B32077853643}"/>
              </a:ext>
            </a:extLst>
          </p:cNvPr>
          <p:cNvPicPr>
            <a:picLocks noChangeAspect="1"/>
          </p:cNvPicPr>
          <p:nvPr/>
        </p:nvPicPr>
        <p:blipFill>
          <a:blip r:embed="rId4"/>
          <a:stretch>
            <a:fillRect/>
          </a:stretch>
        </p:blipFill>
        <p:spPr>
          <a:xfrm>
            <a:off x="1246499" y="1975370"/>
            <a:ext cx="9458325" cy="3381375"/>
          </a:xfrm>
          <a:prstGeom prst="rect">
            <a:avLst/>
          </a:prstGeom>
        </p:spPr>
      </p:pic>
    </p:spTree>
    <p:extLst>
      <p:ext uri="{BB962C8B-B14F-4D97-AF65-F5344CB8AC3E}">
        <p14:creationId xmlns:p14="http://schemas.microsoft.com/office/powerpoint/2010/main" val="182797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576ADD-7B4C-362B-7696-56A25487C1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907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65F59F-F5AA-37AF-0F3A-8D826855969F}"/>
              </a:ext>
            </a:extLst>
          </p:cNvPr>
          <p:cNvPicPr>
            <a:picLocks noChangeAspect="1"/>
          </p:cNvPicPr>
          <p:nvPr/>
        </p:nvPicPr>
        <p:blipFill>
          <a:blip r:embed="rId3"/>
          <a:stretch>
            <a:fillRect/>
          </a:stretch>
        </p:blipFill>
        <p:spPr>
          <a:xfrm>
            <a:off x="0" y="0"/>
            <a:ext cx="12192000" cy="6858000"/>
          </a:xfrm>
          <a:prstGeom prst="rect">
            <a:avLst/>
          </a:prstGeom>
        </p:spPr>
      </p:pic>
      <p:grpSp>
        <p:nvGrpSpPr>
          <p:cNvPr id="13" name="组合 12">
            <a:extLst>
              <a:ext uri="{FF2B5EF4-FFF2-40B4-BE49-F238E27FC236}">
                <a16:creationId xmlns:a16="http://schemas.microsoft.com/office/drawing/2014/main" id="{6103C357-0A01-BA57-13A1-D366576984B4}"/>
              </a:ext>
            </a:extLst>
          </p:cNvPr>
          <p:cNvGrpSpPr/>
          <p:nvPr/>
        </p:nvGrpSpPr>
        <p:grpSpPr>
          <a:xfrm>
            <a:off x="2070149" y="983921"/>
            <a:ext cx="8051701" cy="4890158"/>
            <a:chOff x="2070149" y="983921"/>
            <a:chExt cx="8051701" cy="4890158"/>
          </a:xfrm>
        </p:grpSpPr>
        <p:pic>
          <p:nvPicPr>
            <p:cNvPr id="10" name="图片 9">
              <a:extLst>
                <a:ext uri="{FF2B5EF4-FFF2-40B4-BE49-F238E27FC236}">
                  <a16:creationId xmlns:a16="http://schemas.microsoft.com/office/drawing/2014/main" id="{C3E8F12E-FFB3-FF3E-0A8F-3DD43AEF520E}"/>
                </a:ext>
              </a:extLst>
            </p:cNvPr>
            <p:cNvPicPr>
              <a:picLocks noChangeAspect="1"/>
            </p:cNvPicPr>
            <p:nvPr/>
          </p:nvPicPr>
          <p:blipFill>
            <a:blip r:embed="rId4"/>
            <a:stretch>
              <a:fillRect/>
            </a:stretch>
          </p:blipFill>
          <p:spPr>
            <a:xfrm>
              <a:off x="2070149" y="983921"/>
              <a:ext cx="8051701" cy="4890158"/>
            </a:xfrm>
            <a:prstGeom prst="rect">
              <a:avLst/>
            </a:prstGeom>
          </p:spPr>
        </p:pic>
        <p:pic>
          <p:nvPicPr>
            <p:cNvPr id="1026" name="Picture 2" descr="Photo shows the simulation JetBot on top of a road in Isaac Sim.">
              <a:extLst>
                <a:ext uri="{FF2B5EF4-FFF2-40B4-BE49-F238E27FC236}">
                  <a16:creationId xmlns:a16="http://schemas.microsoft.com/office/drawing/2014/main" id="{67270B81-B187-3DEE-61E6-B6CDEDDFC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869" y="1545609"/>
              <a:ext cx="2618098" cy="149101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341D8ED4-FDF8-330F-5357-184B021632B0}"/>
                </a:ext>
              </a:extLst>
            </p:cNvPr>
            <p:cNvSpPr/>
            <p:nvPr/>
          </p:nvSpPr>
          <p:spPr>
            <a:xfrm>
              <a:off x="6544101" y="3261815"/>
              <a:ext cx="3405117" cy="2552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矩形 11">
            <a:extLst>
              <a:ext uri="{FF2B5EF4-FFF2-40B4-BE49-F238E27FC236}">
                <a16:creationId xmlns:a16="http://schemas.microsoft.com/office/drawing/2014/main" id="{CC5F29F9-2D81-8B00-5CBD-1653413F424B}"/>
              </a:ext>
            </a:extLst>
          </p:cNvPr>
          <p:cNvSpPr/>
          <p:nvPr/>
        </p:nvSpPr>
        <p:spPr>
          <a:xfrm>
            <a:off x="6371469" y="3261815"/>
            <a:ext cx="3214341" cy="2062103"/>
          </a:xfrm>
          <a:prstGeom prst="rect">
            <a:avLst/>
          </a:prstGeom>
          <a:noFill/>
        </p:spPr>
        <p:txBody>
          <a:bodyPr wrap="none" lIns="91440" tIns="45720" rIns="91440" bIns="45720" anchor="t">
            <a:spAutoFit/>
          </a:bodyPr>
          <a:lstStyle/>
          <a:p>
            <a:r>
              <a:rPr lang="en-US" altLang="zh-CN" sz="1600" dirty="0">
                <a:solidFill>
                  <a:srgbClr val="6A9955"/>
                </a:solidFill>
                <a:latin typeface="Consolas"/>
                <a:ea typeface="等线"/>
              </a:rPr>
              <a:t>Agent</a:t>
            </a:r>
            <a:r>
              <a:rPr lang="zh-TW" altLang="en-US" sz="1600">
                <a:solidFill>
                  <a:srgbClr val="6A9955"/>
                </a:solidFill>
                <a:latin typeface="Consolas"/>
                <a:ea typeface="新細明體"/>
              </a:rPr>
              <a:t>：</a:t>
            </a:r>
            <a:r>
              <a:rPr lang="en-US" altLang="zh-TW" sz="1600" dirty="0">
                <a:solidFill>
                  <a:srgbClr val="6A9955"/>
                </a:solidFill>
                <a:latin typeface="Consolas"/>
                <a:ea typeface="新細明體"/>
              </a:rPr>
              <a:t>jet bot</a:t>
            </a:r>
            <a:endParaRPr lang="en-US" altLang="zh-CN" sz="1600" dirty="0" err="1">
              <a:solidFill>
                <a:srgbClr val="6A9955"/>
              </a:solidFill>
              <a:latin typeface="Consolas" panose="020B0609020204030204" pitchFamily="49" charset="0"/>
            </a:endParaRPr>
          </a:p>
          <a:p>
            <a:r>
              <a:rPr lang="en-US" altLang="zh-CN" sz="1600" dirty="0">
                <a:solidFill>
                  <a:srgbClr val="6A9955"/>
                </a:solidFill>
                <a:latin typeface="Consolas" panose="020B0609020204030204" pitchFamily="49" charset="0"/>
              </a:rPr>
              <a:t>env</a:t>
            </a:r>
            <a:r>
              <a:rPr lang="zh-TW" altLang="en-US" sz="1600" dirty="0">
                <a:solidFill>
                  <a:srgbClr val="6A9955"/>
                </a:solidFill>
                <a:latin typeface="Consolas" panose="020B0609020204030204" pitchFamily="49" charset="0"/>
              </a:rPr>
              <a:t>：道路</a:t>
            </a:r>
            <a:endParaRPr lang="en-US" altLang="zh-CN" sz="1600" dirty="0">
              <a:solidFill>
                <a:srgbClr val="6A9955"/>
              </a:solidFill>
              <a:latin typeface="Consolas" panose="020B0609020204030204" pitchFamily="49" charset="0"/>
            </a:endParaRPr>
          </a:p>
          <a:p>
            <a:r>
              <a:rPr lang="en-US" altLang="zh-CN" sz="1600" dirty="0">
                <a:solidFill>
                  <a:srgbClr val="6A9955"/>
                </a:solidFill>
                <a:latin typeface="Consolas" panose="020B0609020204030204" pitchFamily="49" charset="0"/>
              </a:rPr>
              <a:t>action</a:t>
            </a:r>
            <a:r>
              <a:rPr lang="zh-TW" altLang="en-US" sz="1600" dirty="0">
                <a:solidFill>
                  <a:srgbClr val="6A9955"/>
                </a:solidFill>
                <a:latin typeface="Consolas" panose="020B0609020204030204" pitchFamily="49" charset="0"/>
              </a:rPr>
              <a:t>：</a:t>
            </a:r>
            <a:endParaRPr lang="en-US" altLang="zh-TW" sz="1600" dirty="0">
              <a:solidFill>
                <a:srgbClr val="6A9955"/>
              </a:solidFill>
              <a:latin typeface="Consolas" panose="020B0609020204030204" pitchFamily="49" charset="0"/>
            </a:endParaRPr>
          </a:p>
          <a:p>
            <a:r>
              <a:rPr lang="en-US" altLang="zh-TW" sz="1600" dirty="0">
                <a:solidFill>
                  <a:srgbClr val="6A9955"/>
                </a:solidFill>
                <a:latin typeface="Consolas" panose="020B0609020204030204" pitchFamily="49" charset="0"/>
              </a:rPr>
              <a:t>forward velocity </a:t>
            </a:r>
            <a:r>
              <a:rPr lang="zh-TW" altLang="en-US" sz="1600" dirty="0">
                <a:solidFill>
                  <a:srgbClr val="6A9955"/>
                </a:solidFill>
                <a:latin typeface="Consolas" panose="020B0609020204030204" pitchFamily="49" charset="0"/>
              </a:rPr>
              <a:t>前進速度</a:t>
            </a:r>
            <a:endParaRPr lang="en-US" altLang="zh-TW" sz="1600" dirty="0">
              <a:solidFill>
                <a:srgbClr val="6A9955"/>
              </a:solidFill>
              <a:latin typeface="Consolas" panose="020B0609020204030204" pitchFamily="49" charset="0"/>
            </a:endParaRPr>
          </a:p>
          <a:p>
            <a:r>
              <a:rPr lang="en-US" altLang="zh-TW" sz="1600" dirty="0">
                <a:solidFill>
                  <a:srgbClr val="6A9955"/>
                </a:solidFill>
                <a:latin typeface="Consolas" panose="020B0609020204030204" pitchFamily="49" charset="0"/>
              </a:rPr>
              <a:t>angular velocity on [-1, 1]</a:t>
            </a:r>
          </a:p>
          <a:p>
            <a:r>
              <a:rPr lang="zh-TW" altLang="en-US" sz="1600" dirty="0">
                <a:solidFill>
                  <a:srgbClr val="6A9955"/>
                </a:solidFill>
                <a:latin typeface="Consolas" panose="020B0609020204030204" pitchFamily="49" charset="0"/>
              </a:rPr>
              <a:t>旋轉體角位置的變化率</a:t>
            </a:r>
            <a:endParaRPr lang="en-US" altLang="zh-TW" sz="1600" dirty="0">
              <a:solidFill>
                <a:srgbClr val="6A9955"/>
              </a:solidFill>
              <a:latin typeface="Consolas" panose="020B0609020204030204" pitchFamily="49" charset="0"/>
            </a:endParaRPr>
          </a:p>
          <a:p>
            <a:endParaRPr lang="en-US" altLang="zh-TW" sz="1600" dirty="0">
              <a:solidFill>
                <a:srgbClr val="6A9955"/>
              </a:solidFill>
              <a:latin typeface="Consolas" panose="020B0609020204030204" pitchFamily="49" charset="0"/>
            </a:endParaRPr>
          </a:p>
          <a:p>
            <a:r>
              <a:rPr lang="zh-TW" altLang="en-US" sz="1600" dirty="0">
                <a:solidFill>
                  <a:srgbClr val="6A9955"/>
                </a:solidFill>
                <a:latin typeface="Consolas" panose="020B0609020204030204" pitchFamily="49" charset="0"/>
              </a:rPr>
              <a:t>方法：</a:t>
            </a:r>
            <a:r>
              <a:rPr lang="en-US" altLang="zh-TW" sz="1600" dirty="0">
                <a:solidFill>
                  <a:srgbClr val="6A9955"/>
                </a:solidFill>
                <a:latin typeface="Consolas" panose="020B0609020204030204" pitchFamily="49" charset="0"/>
              </a:rPr>
              <a:t>PPO</a:t>
            </a:r>
            <a:endParaRPr lang="zh-CN" altLang="en-US" sz="1600" dirty="0">
              <a:solidFill>
                <a:srgbClr val="6A9955"/>
              </a:solidFill>
              <a:latin typeface="Consolas" panose="020B0609020204030204" pitchFamily="49" charset="0"/>
            </a:endParaRPr>
          </a:p>
        </p:txBody>
      </p:sp>
      <p:sp>
        <p:nvSpPr>
          <p:cNvPr id="2" name="投影片編號版面配置區 4">
            <a:extLst>
              <a:ext uri="{FF2B5EF4-FFF2-40B4-BE49-F238E27FC236}">
                <a16:creationId xmlns:a16="http://schemas.microsoft.com/office/drawing/2014/main" id="{CD7DFE40-91E1-1467-60FD-5172BBF1F07D}"/>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13</a:t>
            </a:fld>
            <a:endParaRPr lang="zh-TW" altLang="en-US" sz="3200" dirty="0">
              <a:solidFill>
                <a:schemeClr val="bg1"/>
              </a:solidFill>
            </a:endParaRPr>
          </a:p>
        </p:txBody>
      </p:sp>
    </p:spTree>
    <p:extLst>
      <p:ext uri="{BB962C8B-B14F-4D97-AF65-F5344CB8AC3E}">
        <p14:creationId xmlns:p14="http://schemas.microsoft.com/office/powerpoint/2010/main" val="44127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1E64ADF-1BEE-2A6B-E02B-7001084FFE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678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03BEC2-24A2-85D9-C3D3-96069A696F6C}"/>
              </a:ext>
            </a:extLst>
          </p:cNvPr>
          <p:cNvPicPr>
            <a:picLocks noChangeAspect="1"/>
          </p:cNvPicPr>
          <p:nvPr/>
        </p:nvPicPr>
        <p:blipFill>
          <a:blip r:embed="rId2"/>
          <a:stretch>
            <a:fillRect/>
          </a:stretch>
        </p:blipFill>
        <p:spPr>
          <a:xfrm>
            <a:off x="0" y="0"/>
            <a:ext cx="12192000" cy="6858000"/>
          </a:xfrm>
          <a:prstGeom prst="rect">
            <a:avLst/>
          </a:prstGeom>
        </p:spPr>
      </p:pic>
      <p:pic>
        <p:nvPicPr>
          <p:cNvPr id="1026" name="Picture 2" descr="NVIDIA Omniverse Enterprise 入門組合包– 朕宏國際實業有限公司">
            <a:extLst>
              <a:ext uri="{FF2B5EF4-FFF2-40B4-BE49-F238E27FC236}">
                <a16:creationId xmlns:a16="http://schemas.microsoft.com/office/drawing/2014/main" id="{A035AF6B-66F4-B288-8513-5EF8255A9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92" b="23710"/>
          <a:stretch/>
        </p:blipFill>
        <p:spPr bwMode="auto">
          <a:xfrm>
            <a:off x="783195" y="2876424"/>
            <a:ext cx="4498727" cy="1859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602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8DB8DAC-E574-CDB1-23FF-32408498BE39}"/>
              </a:ext>
            </a:extLst>
          </p:cNvPr>
          <p:cNvPicPr>
            <a:picLocks noChangeAspect="1"/>
          </p:cNvPicPr>
          <p:nvPr/>
        </p:nvPicPr>
        <p:blipFill>
          <a:blip r:embed="rId3"/>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57FBCDAC-63A5-C9C8-455D-773B19ECA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3373"/>
            <a:ext cx="6552759" cy="3571254"/>
          </a:xfrm>
          <a:prstGeom prst="rect">
            <a:avLst/>
          </a:prstGeom>
        </p:spPr>
      </p:pic>
    </p:spTree>
    <p:extLst>
      <p:ext uri="{BB962C8B-B14F-4D97-AF65-F5344CB8AC3E}">
        <p14:creationId xmlns:p14="http://schemas.microsoft.com/office/powerpoint/2010/main" val="2743150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22442F-0010-6151-AC9A-69D6393D3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338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9FF21EA-07B1-8E3B-CAC5-93F999742DE4}"/>
              </a:ext>
            </a:extLst>
          </p:cNvPr>
          <p:cNvPicPr>
            <a:picLocks noChangeAspect="1"/>
          </p:cNvPicPr>
          <p:nvPr/>
        </p:nvPicPr>
        <p:blipFill>
          <a:blip r:embed="rId3"/>
          <a:stretch>
            <a:fillRect/>
          </a:stretch>
        </p:blipFill>
        <p:spPr>
          <a:xfrm>
            <a:off x="0" y="0"/>
            <a:ext cx="12192000" cy="6858000"/>
          </a:xfrm>
          <a:prstGeom prst="rect">
            <a:avLst/>
          </a:prstGeom>
        </p:spPr>
      </p:pic>
      <p:sp>
        <p:nvSpPr>
          <p:cNvPr id="8" name="投影片編號版面配置區 4">
            <a:extLst>
              <a:ext uri="{FF2B5EF4-FFF2-40B4-BE49-F238E27FC236}">
                <a16:creationId xmlns:a16="http://schemas.microsoft.com/office/drawing/2014/main" id="{36EAA59E-B350-F896-0FF8-D13485C4A612}"/>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5</a:t>
            </a:fld>
            <a:endParaRPr lang="zh-TW" altLang="en-US" sz="3200" dirty="0">
              <a:solidFill>
                <a:schemeClr val="bg1"/>
              </a:solidFill>
            </a:endParaRPr>
          </a:p>
        </p:txBody>
      </p:sp>
    </p:spTree>
    <p:extLst>
      <p:ext uri="{BB962C8B-B14F-4D97-AF65-F5344CB8AC3E}">
        <p14:creationId xmlns:p14="http://schemas.microsoft.com/office/powerpoint/2010/main" val="74280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628875-A61A-B718-3AEE-1A13D4037068}"/>
              </a:ext>
            </a:extLst>
          </p:cNvPr>
          <p:cNvPicPr>
            <a:picLocks noChangeAspect="1"/>
          </p:cNvPicPr>
          <p:nvPr/>
        </p:nvPicPr>
        <p:blipFill>
          <a:blip r:embed="rId3"/>
          <a:stretch>
            <a:fillRect/>
          </a:stretch>
        </p:blipFill>
        <p:spPr>
          <a:xfrm>
            <a:off x="0" y="0"/>
            <a:ext cx="12192000" cy="6858000"/>
          </a:xfrm>
          <a:prstGeom prst="rect">
            <a:avLst/>
          </a:prstGeom>
        </p:spPr>
      </p:pic>
      <p:sp>
        <p:nvSpPr>
          <p:cNvPr id="6" name="投影片編號版面配置區 4">
            <a:extLst>
              <a:ext uri="{FF2B5EF4-FFF2-40B4-BE49-F238E27FC236}">
                <a16:creationId xmlns:a16="http://schemas.microsoft.com/office/drawing/2014/main" id="{708A3C56-D8ED-F1A3-F951-AA127D350C97}"/>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6</a:t>
            </a:fld>
            <a:endParaRPr lang="zh-TW" altLang="en-US" sz="3200" dirty="0">
              <a:solidFill>
                <a:schemeClr val="bg1"/>
              </a:solidFill>
            </a:endParaRPr>
          </a:p>
        </p:txBody>
      </p:sp>
    </p:spTree>
    <p:extLst>
      <p:ext uri="{BB962C8B-B14F-4D97-AF65-F5344CB8AC3E}">
        <p14:creationId xmlns:p14="http://schemas.microsoft.com/office/powerpoint/2010/main" val="374085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78A053-5257-EBA1-0734-0321349AC1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66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DCF5A54-CE79-8E59-615D-D847647DEFD7}"/>
              </a:ext>
            </a:extLst>
          </p:cNvPr>
          <p:cNvPicPr>
            <a:picLocks noChangeAspect="1"/>
          </p:cNvPicPr>
          <p:nvPr/>
        </p:nvPicPr>
        <p:blipFill>
          <a:blip r:embed="rId3"/>
          <a:stretch>
            <a:fillRect/>
          </a:stretch>
        </p:blipFill>
        <p:spPr>
          <a:xfrm>
            <a:off x="0" y="0"/>
            <a:ext cx="12192000" cy="6858000"/>
          </a:xfrm>
          <a:prstGeom prst="rect">
            <a:avLst/>
          </a:prstGeom>
        </p:spPr>
      </p:pic>
      <p:sp>
        <p:nvSpPr>
          <p:cNvPr id="2" name="投影片編號版面配置區 4">
            <a:extLst>
              <a:ext uri="{FF2B5EF4-FFF2-40B4-BE49-F238E27FC236}">
                <a16:creationId xmlns:a16="http://schemas.microsoft.com/office/drawing/2014/main" id="{5E0B3C19-A4FB-0D92-4D86-569B6F590106}"/>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8</a:t>
            </a:fld>
            <a:endParaRPr lang="zh-TW" altLang="en-US" sz="3200" dirty="0">
              <a:solidFill>
                <a:schemeClr val="bg1"/>
              </a:solidFill>
            </a:endParaRPr>
          </a:p>
        </p:txBody>
      </p:sp>
    </p:spTree>
    <p:extLst>
      <p:ext uri="{BB962C8B-B14F-4D97-AF65-F5344CB8AC3E}">
        <p14:creationId xmlns:p14="http://schemas.microsoft.com/office/powerpoint/2010/main" val="246300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5436B65-2CC0-88C0-90D8-7751036BAFA3}"/>
              </a:ext>
            </a:extLst>
          </p:cNvPr>
          <p:cNvPicPr>
            <a:picLocks noChangeAspect="1"/>
          </p:cNvPicPr>
          <p:nvPr/>
        </p:nvPicPr>
        <p:blipFill>
          <a:blip r:embed="rId3"/>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D97B54C1-1B08-554E-8B0F-3FE32042C300}"/>
              </a:ext>
            </a:extLst>
          </p:cNvPr>
          <p:cNvSpPr/>
          <p:nvPr/>
        </p:nvSpPr>
        <p:spPr>
          <a:xfrm>
            <a:off x="3614057" y="4034971"/>
            <a:ext cx="660400" cy="290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405373CC-7C8C-1816-BEF6-27F47B10D094}"/>
              </a:ext>
            </a:extLst>
          </p:cNvPr>
          <p:cNvSpPr/>
          <p:nvPr/>
        </p:nvSpPr>
        <p:spPr>
          <a:xfrm>
            <a:off x="3766457" y="4695371"/>
            <a:ext cx="660400" cy="290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4">
            <a:extLst>
              <a:ext uri="{FF2B5EF4-FFF2-40B4-BE49-F238E27FC236}">
                <a16:creationId xmlns:a16="http://schemas.microsoft.com/office/drawing/2014/main" id="{99EEE754-5F43-FA2F-F466-9427088136BB}"/>
              </a:ext>
            </a:extLst>
          </p:cNvPr>
          <p:cNvSpPr txBox="1">
            <a:spLocks/>
          </p:cNvSpPr>
          <p:nvPr/>
        </p:nvSpPr>
        <p:spPr>
          <a:xfrm>
            <a:off x="9436029" y="6416233"/>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D2BF6-3011-45B0-9FD0-45391405E43D}" type="slidenum">
              <a:rPr lang="zh-TW" altLang="en-US" sz="3200" smtClean="0">
                <a:solidFill>
                  <a:schemeClr val="bg1"/>
                </a:solidFill>
              </a:rPr>
              <a:pPr/>
              <a:t>9</a:t>
            </a:fld>
            <a:endParaRPr lang="zh-TW" altLang="en-US" sz="3200" dirty="0">
              <a:solidFill>
                <a:schemeClr val="bg1"/>
              </a:solidFill>
            </a:endParaRPr>
          </a:p>
        </p:txBody>
      </p:sp>
    </p:spTree>
    <p:extLst>
      <p:ext uri="{BB962C8B-B14F-4D97-AF65-F5344CB8AC3E}">
        <p14:creationId xmlns:p14="http://schemas.microsoft.com/office/powerpoint/2010/main" val="284411028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2499</TotalTime>
  <Words>1596</Words>
  <Application>Microsoft Office PowerPoint</Application>
  <PresentationFormat>寬螢幕</PresentationFormat>
  <Paragraphs>83</Paragraphs>
  <Slides>14</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14</vt:i4>
      </vt:variant>
    </vt:vector>
  </HeadingPairs>
  <TitlesOfParts>
    <vt:vector size="23" baseType="lpstr">
      <vt:lpstr>-apple-system</vt:lpstr>
      <vt:lpstr>KaTeX_Main</vt:lpstr>
      <vt:lpstr>KaTeX_Math</vt:lpstr>
      <vt:lpstr>Söhne</vt:lpstr>
      <vt:lpstr>Arial</vt:lpstr>
      <vt:lpstr>Calibri</vt:lpstr>
      <vt:lpstr>Calibri Light</vt:lpstr>
      <vt:lpstr>Consolas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TingYun Su</dc:creator>
  <cp:lastModifiedBy>凱瑞 徐</cp:lastModifiedBy>
  <cp:revision>39</cp:revision>
  <dcterms:created xsi:type="dcterms:W3CDTF">2022-10-26T09:06:34Z</dcterms:created>
  <dcterms:modified xsi:type="dcterms:W3CDTF">2023-04-11T06:13:40Z</dcterms:modified>
</cp:coreProperties>
</file>